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6"/>
  </p:handoutMasterIdLst>
  <p:sldIdLst>
    <p:sldId id="2381" r:id="rId3"/>
    <p:sldId id="278" r:id="rId4"/>
    <p:sldId id="2382" r:id="rId6"/>
    <p:sldId id="259" r:id="rId7"/>
    <p:sldId id="268" r:id="rId8"/>
    <p:sldId id="309" r:id="rId9"/>
    <p:sldId id="2403" r:id="rId10"/>
    <p:sldId id="2404" r:id="rId11"/>
    <p:sldId id="2383" r:id="rId12"/>
    <p:sldId id="276" r:id="rId13"/>
    <p:sldId id="299" r:id="rId14"/>
    <p:sldId id="2405" r:id="rId15"/>
    <p:sldId id="2409" r:id="rId16"/>
    <p:sldId id="2410" r:id="rId17"/>
    <p:sldId id="2411" r:id="rId18"/>
    <p:sldId id="2384" r:id="rId19"/>
    <p:sldId id="311" r:id="rId20"/>
    <p:sldId id="271" r:id="rId21"/>
    <p:sldId id="2412" r:id="rId22"/>
    <p:sldId id="265" r:id="rId23"/>
    <p:sldId id="2413" r:id="rId24"/>
    <p:sldId id="2414" r:id="rId25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A900"/>
    <a:srgbClr val="EB8F00"/>
    <a:srgbClr val="FACC30"/>
    <a:srgbClr val="EDA800"/>
    <a:srgbClr val="00A3C9"/>
    <a:srgbClr val="007DA3"/>
    <a:srgbClr val="00648C"/>
    <a:srgbClr val="005D71"/>
    <a:srgbClr val="007892"/>
    <a:srgbClr val="008D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3860" autoAdjust="0"/>
    <p:restoredTop sz="94660"/>
  </p:normalViewPr>
  <p:slideViewPr>
    <p:cSldViewPr snapToGrid="0" showGuides="1">
      <p:cViewPr varScale="1">
        <p:scale>
          <a:sx n="53" d="100"/>
          <a:sy n="53" d="100"/>
        </p:scale>
        <p:origin x="84" y="408"/>
      </p:cViewPr>
      <p:guideLst>
        <p:guide pos="605"/>
        <p:guide pos="7260"/>
        <p:guide orient="horz" pos="648"/>
        <p:guide orient="horz" pos="1861"/>
        <p:guide orient="horz" pos="3928"/>
        <p:guide orient="horz" pos="388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0" Type="http://schemas.openxmlformats.org/officeDocument/2006/relationships/tags" Target="tags/tag15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9CCBE-6E85-4AC5-9973-8EB454E6B2E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9B0F81-9266-4B0E-BA9F-9D4173B2AAF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79878-7A10-4E86-BE64-B0C0079F0FD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850271-907A-42B6-B627-6AE1543B68C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315437" y="400050"/>
            <a:ext cx="4760277" cy="6057900"/>
          </a:xfrm>
          <a:custGeom>
            <a:avLst/>
            <a:gdLst>
              <a:gd name="connsiteX0" fmla="*/ 0 w 4760277"/>
              <a:gd name="connsiteY0" fmla="*/ 0 h 6057900"/>
              <a:gd name="connsiteX1" fmla="*/ 4760277 w 4760277"/>
              <a:gd name="connsiteY1" fmla="*/ 0 h 6057900"/>
              <a:gd name="connsiteX2" fmla="*/ 4760277 w 4760277"/>
              <a:gd name="connsiteY2" fmla="*/ 6057900 h 6057900"/>
              <a:gd name="connsiteX3" fmla="*/ 0 w 4760277"/>
              <a:gd name="connsiteY3" fmla="*/ 6057900 h 6057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0277" h="6057900">
                <a:moveTo>
                  <a:pt x="0" y="0"/>
                </a:moveTo>
                <a:lnTo>
                  <a:pt x="4760277" y="0"/>
                </a:lnTo>
                <a:lnTo>
                  <a:pt x="4760277" y="6057900"/>
                </a:lnTo>
                <a:lnTo>
                  <a:pt x="0" y="6057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629400" y="0"/>
            <a:ext cx="5562600" cy="6858000"/>
          </a:xfrm>
          <a:custGeom>
            <a:avLst/>
            <a:gdLst>
              <a:gd name="connsiteX0" fmla="*/ 0 w 5562600"/>
              <a:gd name="connsiteY0" fmla="*/ 0 h 6858000"/>
              <a:gd name="connsiteX1" fmla="*/ 5562600 w 5562600"/>
              <a:gd name="connsiteY1" fmla="*/ 0 h 6858000"/>
              <a:gd name="connsiteX2" fmla="*/ 5562600 w 5562600"/>
              <a:gd name="connsiteY2" fmla="*/ 6858000 h 6858000"/>
              <a:gd name="connsiteX3" fmla="*/ 0 w 5562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62600" h="6858000">
                <a:moveTo>
                  <a:pt x="0" y="0"/>
                </a:moveTo>
                <a:lnTo>
                  <a:pt x="5562600" y="0"/>
                </a:lnTo>
                <a:lnTo>
                  <a:pt x="5562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828675" y="2085615"/>
            <a:ext cx="2800350" cy="3962400"/>
          </a:xfrm>
          <a:custGeom>
            <a:avLst/>
            <a:gdLst>
              <a:gd name="connsiteX0" fmla="*/ 0 w 2800350"/>
              <a:gd name="connsiteY0" fmla="*/ 0 h 3962400"/>
              <a:gd name="connsiteX1" fmla="*/ 2800350 w 2800350"/>
              <a:gd name="connsiteY1" fmla="*/ 0 h 3962400"/>
              <a:gd name="connsiteX2" fmla="*/ 2800350 w 2800350"/>
              <a:gd name="connsiteY2" fmla="*/ 3962400 h 3962400"/>
              <a:gd name="connsiteX3" fmla="*/ 0 w 280035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3962400">
                <a:moveTo>
                  <a:pt x="0" y="0"/>
                </a:moveTo>
                <a:lnTo>
                  <a:pt x="2800350" y="0"/>
                </a:lnTo>
                <a:lnTo>
                  <a:pt x="280035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6562725" y="2085615"/>
            <a:ext cx="2800350" cy="3962400"/>
          </a:xfrm>
          <a:custGeom>
            <a:avLst/>
            <a:gdLst>
              <a:gd name="connsiteX0" fmla="*/ 0 w 2800350"/>
              <a:gd name="connsiteY0" fmla="*/ 0 h 3962400"/>
              <a:gd name="connsiteX1" fmla="*/ 2800350 w 2800350"/>
              <a:gd name="connsiteY1" fmla="*/ 0 h 3962400"/>
              <a:gd name="connsiteX2" fmla="*/ 2800350 w 2800350"/>
              <a:gd name="connsiteY2" fmla="*/ 3962400 h 3962400"/>
              <a:gd name="connsiteX3" fmla="*/ 0 w 2800350"/>
              <a:gd name="connsiteY3" fmla="*/ 3962400 h 3962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00350" h="3962400">
                <a:moveTo>
                  <a:pt x="0" y="0"/>
                </a:moveTo>
                <a:lnTo>
                  <a:pt x="2800350" y="0"/>
                </a:lnTo>
                <a:lnTo>
                  <a:pt x="2800350" y="3962400"/>
                </a:lnTo>
                <a:lnTo>
                  <a:pt x="0" y="3962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3181350"/>
          </a:xfrm>
          <a:custGeom>
            <a:avLst/>
            <a:gdLst>
              <a:gd name="connsiteX0" fmla="*/ 0 w 3048000"/>
              <a:gd name="connsiteY0" fmla="*/ 0 h 3181350"/>
              <a:gd name="connsiteX1" fmla="*/ 3048000 w 3048000"/>
              <a:gd name="connsiteY1" fmla="*/ 0 h 3181350"/>
              <a:gd name="connsiteX2" fmla="*/ 3048000 w 3048000"/>
              <a:gd name="connsiteY2" fmla="*/ 3181350 h 3181350"/>
              <a:gd name="connsiteX3" fmla="*/ 0 w 3048000"/>
              <a:gd name="connsiteY3" fmla="*/ 3181350 h 3181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3181350">
                <a:moveTo>
                  <a:pt x="0" y="0"/>
                </a:moveTo>
                <a:lnTo>
                  <a:pt x="3048000" y="0"/>
                </a:lnTo>
                <a:lnTo>
                  <a:pt x="3048000" y="3181350"/>
                </a:lnTo>
                <a:lnTo>
                  <a:pt x="0" y="31813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422910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2"/>
          </p:nvPr>
        </p:nvSpPr>
        <p:spPr>
          <a:xfrm>
            <a:off x="694055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3"/>
          </p:nvPr>
        </p:nvSpPr>
        <p:spPr>
          <a:xfrm>
            <a:off x="9652000" y="3487664"/>
            <a:ext cx="2540000" cy="3370336"/>
          </a:xfrm>
          <a:custGeom>
            <a:avLst/>
            <a:gdLst>
              <a:gd name="connsiteX0" fmla="*/ 0 w 2540000"/>
              <a:gd name="connsiteY0" fmla="*/ 0 h 3370336"/>
              <a:gd name="connsiteX1" fmla="*/ 2540000 w 2540000"/>
              <a:gd name="connsiteY1" fmla="*/ 0 h 3370336"/>
              <a:gd name="connsiteX2" fmla="*/ 2540000 w 2540000"/>
              <a:gd name="connsiteY2" fmla="*/ 3370336 h 3370336"/>
              <a:gd name="connsiteX3" fmla="*/ 0 w 2540000"/>
              <a:gd name="connsiteY3" fmla="*/ 3370336 h 33703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40000" h="3370336">
                <a:moveTo>
                  <a:pt x="0" y="0"/>
                </a:moveTo>
                <a:lnTo>
                  <a:pt x="2540000" y="0"/>
                </a:lnTo>
                <a:lnTo>
                  <a:pt x="2540000" y="3370336"/>
                </a:lnTo>
                <a:lnTo>
                  <a:pt x="0" y="33703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038600" cy="6858000"/>
          </a:xfrm>
          <a:custGeom>
            <a:avLst/>
            <a:gdLst>
              <a:gd name="connsiteX0" fmla="*/ 0 w 4038600"/>
              <a:gd name="connsiteY0" fmla="*/ 0 h 6858000"/>
              <a:gd name="connsiteX1" fmla="*/ 4038600 w 4038600"/>
              <a:gd name="connsiteY1" fmla="*/ 0 h 6858000"/>
              <a:gd name="connsiteX2" fmla="*/ 4038600 w 4038600"/>
              <a:gd name="connsiteY2" fmla="*/ 6858000 h 6858000"/>
              <a:gd name="connsiteX3" fmla="*/ 0 w 4038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8600" h="6858000">
                <a:moveTo>
                  <a:pt x="0" y="0"/>
                </a:moveTo>
                <a:lnTo>
                  <a:pt x="4038600" y="0"/>
                </a:lnTo>
                <a:lnTo>
                  <a:pt x="40386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5769092" y="8588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530342" y="3678238"/>
            <a:ext cx="5892566" cy="2362200"/>
          </a:xfrm>
          <a:custGeom>
            <a:avLst/>
            <a:gdLst>
              <a:gd name="connsiteX0" fmla="*/ 0 w 5892566"/>
              <a:gd name="connsiteY0" fmla="*/ 0 h 2362200"/>
              <a:gd name="connsiteX1" fmla="*/ 5892566 w 5892566"/>
              <a:gd name="connsiteY1" fmla="*/ 0 h 2362200"/>
              <a:gd name="connsiteX2" fmla="*/ 5892566 w 5892566"/>
              <a:gd name="connsiteY2" fmla="*/ 2362200 h 2362200"/>
              <a:gd name="connsiteX3" fmla="*/ 0 w 5892566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66" h="2362200">
                <a:moveTo>
                  <a:pt x="0" y="0"/>
                </a:moveTo>
                <a:lnTo>
                  <a:pt x="5892566" y="0"/>
                </a:lnTo>
                <a:lnTo>
                  <a:pt x="5892566" y="2362200"/>
                </a:lnTo>
                <a:lnTo>
                  <a:pt x="0" y="23622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704851" y="714375"/>
            <a:ext cx="3226266" cy="3914775"/>
          </a:xfrm>
          <a:custGeom>
            <a:avLst/>
            <a:gdLst>
              <a:gd name="connsiteX0" fmla="*/ 0 w 3226266"/>
              <a:gd name="connsiteY0" fmla="*/ 0 h 3914775"/>
              <a:gd name="connsiteX1" fmla="*/ 3226266 w 3226266"/>
              <a:gd name="connsiteY1" fmla="*/ 0 h 3914775"/>
              <a:gd name="connsiteX2" fmla="*/ 3226266 w 3226266"/>
              <a:gd name="connsiteY2" fmla="*/ 3914775 h 3914775"/>
              <a:gd name="connsiteX3" fmla="*/ 0 w 3226266"/>
              <a:gd name="connsiteY3" fmla="*/ 3914775 h 391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26266" h="3914775">
                <a:moveTo>
                  <a:pt x="0" y="0"/>
                </a:moveTo>
                <a:lnTo>
                  <a:pt x="3226266" y="0"/>
                </a:lnTo>
                <a:lnTo>
                  <a:pt x="3226266" y="3914775"/>
                </a:lnTo>
                <a:lnTo>
                  <a:pt x="0" y="391477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1"/>
          </p:nvPr>
        </p:nvSpPr>
        <p:spPr>
          <a:xfrm>
            <a:off x="2317984" y="2800350"/>
            <a:ext cx="3778016" cy="2819400"/>
          </a:xfrm>
          <a:custGeom>
            <a:avLst/>
            <a:gdLst>
              <a:gd name="connsiteX0" fmla="*/ 0 w 3778016"/>
              <a:gd name="connsiteY0" fmla="*/ 0 h 2819400"/>
              <a:gd name="connsiteX1" fmla="*/ 3778016 w 3778016"/>
              <a:gd name="connsiteY1" fmla="*/ 0 h 2819400"/>
              <a:gd name="connsiteX2" fmla="*/ 3778016 w 3778016"/>
              <a:gd name="connsiteY2" fmla="*/ 2819400 h 2819400"/>
              <a:gd name="connsiteX3" fmla="*/ 0 w 3778016"/>
              <a:gd name="connsiteY3" fmla="*/ 2819400 h 281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8016" h="2819400">
                <a:moveTo>
                  <a:pt x="0" y="0"/>
                </a:moveTo>
                <a:lnTo>
                  <a:pt x="3778016" y="0"/>
                </a:lnTo>
                <a:lnTo>
                  <a:pt x="3778016" y="2819400"/>
                </a:lnTo>
                <a:lnTo>
                  <a:pt x="0" y="281940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zh-CN" altLang="en-US" sz="1800">
                <a:solidFill>
                  <a:schemeClr val="lt1"/>
                </a:solidFill>
              </a:defRPr>
            </a:lvl1pPr>
          </a:lstStyle>
          <a:p>
            <a:pPr marL="0" lvl="0"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895850" y="228600"/>
            <a:ext cx="7296150" cy="6400800"/>
          </a:xfrm>
          <a:custGeom>
            <a:avLst/>
            <a:gdLst>
              <a:gd name="connsiteX0" fmla="*/ 468791 w 7296150"/>
              <a:gd name="connsiteY0" fmla="*/ 5463218 h 6400800"/>
              <a:gd name="connsiteX1" fmla="*/ 7296150 w 7296150"/>
              <a:gd name="connsiteY1" fmla="*/ 5463218 h 6400800"/>
              <a:gd name="connsiteX2" fmla="*/ 7296150 w 7296150"/>
              <a:gd name="connsiteY2" fmla="*/ 6400800 h 6400800"/>
              <a:gd name="connsiteX3" fmla="*/ 468791 w 7296150"/>
              <a:gd name="connsiteY3" fmla="*/ 6400800 h 6400800"/>
              <a:gd name="connsiteX4" fmla="*/ 0 w 7296150"/>
              <a:gd name="connsiteY4" fmla="*/ 5932009 h 6400800"/>
              <a:gd name="connsiteX5" fmla="*/ 468791 w 7296150"/>
              <a:gd name="connsiteY5" fmla="*/ 5463218 h 6400800"/>
              <a:gd name="connsiteX6" fmla="*/ 2792891 w 7296150"/>
              <a:gd name="connsiteY6" fmla="*/ 4370574 h 6400800"/>
              <a:gd name="connsiteX7" fmla="*/ 7296150 w 7296150"/>
              <a:gd name="connsiteY7" fmla="*/ 4370574 h 6400800"/>
              <a:gd name="connsiteX8" fmla="*/ 7296150 w 7296150"/>
              <a:gd name="connsiteY8" fmla="*/ 5308156 h 6400800"/>
              <a:gd name="connsiteX9" fmla="*/ 2792891 w 7296150"/>
              <a:gd name="connsiteY9" fmla="*/ 5308156 h 6400800"/>
              <a:gd name="connsiteX10" fmla="*/ 2324100 w 7296150"/>
              <a:gd name="connsiteY10" fmla="*/ 4839365 h 6400800"/>
              <a:gd name="connsiteX11" fmla="*/ 2792891 w 7296150"/>
              <a:gd name="connsiteY11" fmla="*/ 4370574 h 6400800"/>
              <a:gd name="connsiteX12" fmla="*/ 1668941 w 7296150"/>
              <a:gd name="connsiteY12" fmla="*/ 3277931 h 6400800"/>
              <a:gd name="connsiteX13" fmla="*/ 7296150 w 7296150"/>
              <a:gd name="connsiteY13" fmla="*/ 3277931 h 6400800"/>
              <a:gd name="connsiteX14" fmla="*/ 7296150 w 7296150"/>
              <a:gd name="connsiteY14" fmla="*/ 4215513 h 6400800"/>
              <a:gd name="connsiteX15" fmla="*/ 1668941 w 7296150"/>
              <a:gd name="connsiteY15" fmla="*/ 4215513 h 6400800"/>
              <a:gd name="connsiteX16" fmla="*/ 1200150 w 7296150"/>
              <a:gd name="connsiteY16" fmla="*/ 3746722 h 6400800"/>
              <a:gd name="connsiteX17" fmla="*/ 1668941 w 7296150"/>
              <a:gd name="connsiteY17" fmla="*/ 3277931 h 6400800"/>
              <a:gd name="connsiteX18" fmla="*/ 468791 w 7296150"/>
              <a:gd name="connsiteY18" fmla="*/ 2185287 h 6400800"/>
              <a:gd name="connsiteX19" fmla="*/ 7296150 w 7296150"/>
              <a:gd name="connsiteY19" fmla="*/ 2185287 h 6400800"/>
              <a:gd name="connsiteX20" fmla="*/ 7296150 w 7296150"/>
              <a:gd name="connsiteY20" fmla="*/ 3122869 h 6400800"/>
              <a:gd name="connsiteX21" fmla="*/ 468791 w 7296150"/>
              <a:gd name="connsiteY21" fmla="*/ 3122869 h 6400800"/>
              <a:gd name="connsiteX22" fmla="*/ 0 w 7296150"/>
              <a:gd name="connsiteY22" fmla="*/ 2654078 h 6400800"/>
              <a:gd name="connsiteX23" fmla="*/ 468791 w 7296150"/>
              <a:gd name="connsiteY23" fmla="*/ 2185287 h 6400800"/>
              <a:gd name="connsiteX24" fmla="*/ 811691 w 7296150"/>
              <a:gd name="connsiteY24" fmla="*/ 1092644 h 6400800"/>
              <a:gd name="connsiteX25" fmla="*/ 7296150 w 7296150"/>
              <a:gd name="connsiteY25" fmla="*/ 1092644 h 6400800"/>
              <a:gd name="connsiteX26" fmla="*/ 7296150 w 7296150"/>
              <a:gd name="connsiteY26" fmla="*/ 2030227 h 6400800"/>
              <a:gd name="connsiteX27" fmla="*/ 811691 w 7296150"/>
              <a:gd name="connsiteY27" fmla="*/ 2030227 h 6400800"/>
              <a:gd name="connsiteX28" fmla="*/ 342900 w 7296150"/>
              <a:gd name="connsiteY28" fmla="*/ 1561435 h 6400800"/>
              <a:gd name="connsiteX29" fmla="*/ 811691 w 7296150"/>
              <a:gd name="connsiteY29" fmla="*/ 1092644 h 6400800"/>
              <a:gd name="connsiteX30" fmla="*/ 2164241 w 7296150"/>
              <a:gd name="connsiteY30" fmla="*/ 0 h 6400800"/>
              <a:gd name="connsiteX31" fmla="*/ 7296150 w 7296150"/>
              <a:gd name="connsiteY31" fmla="*/ 0 h 6400800"/>
              <a:gd name="connsiteX32" fmla="*/ 7296150 w 7296150"/>
              <a:gd name="connsiteY32" fmla="*/ 937583 h 6400800"/>
              <a:gd name="connsiteX33" fmla="*/ 2164241 w 7296150"/>
              <a:gd name="connsiteY33" fmla="*/ 937583 h 6400800"/>
              <a:gd name="connsiteX34" fmla="*/ 1695450 w 7296150"/>
              <a:gd name="connsiteY34" fmla="*/ 468791 h 6400800"/>
              <a:gd name="connsiteX35" fmla="*/ 2164241 w 7296150"/>
              <a:gd name="connsiteY35" fmla="*/ 0 h 640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296150" h="6400800">
                <a:moveTo>
                  <a:pt x="468791" y="5463218"/>
                </a:moveTo>
                <a:lnTo>
                  <a:pt x="7296150" y="5463218"/>
                </a:lnTo>
                <a:lnTo>
                  <a:pt x="7296150" y="6400800"/>
                </a:lnTo>
                <a:lnTo>
                  <a:pt x="468791" y="6400800"/>
                </a:lnTo>
                <a:cubicBezTo>
                  <a:pt x="209885" y="6400800"/>
                  <a:pt x="0" y="6190915"/>
                  <a:pt x="0" y="5932009"/>
                </a:cubicBezTo>
                <a:cubicBezTo>
                  <a:pt x="0" y="5673103"/>
                  <a:pt x="209885" y="5463218"/>
                  <a:pt x="468791" y="5463218"/>
                </a:cubicBezTo>
                <a:close/>
                <a:moveTo>
                  <a:pt x="2792891" y="4370574"/>
                </a:moveTo>
                <a:lnTo>
                  <a:pt x="7296150" y="4370574"/>
                </a:lnTo>
                <a:lnTo>
                  <a:pt x="7296150" y="5308156"/>
                </a:lnTo>
                <a:lnTo>
                  <a:pt x="2792891" y="5308156"/>
                </a:lnTo>
                <a:cubicBezTo>
                  <a:pt x="2533985" y="5308156"/>
                  <a:pt x="2324100" y="5098271"/>
                  <a:pt x="2324100" y="4839365"/>
                </a:cubicBezTo>
                <a:cubicBezTo>
                  <a:pt x="2324100" y="4580459"/>
                  <a:pt x="2533985" y="4370574"/>
                  <a:pt x="2792891" y="4370574"/>
                </a:cubicBezTo>
                <a:close/>
                <a:moveTo>
                  <a:pt x="1668941" y="3277931"/>
                </a:moveTo>
                <a:lnTo>
                  <a:pt x="7296150" y="3277931"/>
                </a:lnTo>
                <a:lnTo>
                  <a:pt x="7296150" y="4215513"/>
                </a:lnTo>
                <a:lnTo>
                  <a:pt x="1668941" y="4215513"/>
                </a:lnTo>
                <a:cubicBezTo>
                  <a:pt x="1410035" y="4215513"/>
                  <a:pt x="1200150" y="4005628"/>
                  <a:pt x="1200150" y="3746722"/>
                </a:cubicBezTo>
                <a:cubicBezTo>
                  <a:pt x="1200150" y="3487816"/>
                  <a:pt x="1410035" y="3277931"/>
                  <a:pt x="1668941" y="3277931"/>
                </a:cubicBezTo>
                <a:close/>
                <a:moveTo>
                  <a:pt x="468791" y="2185287"/>
                </a:moveTo>
                <a:lnTo>
                  <a:pt x="7296150" y="2185287"/>
                </a:lnTo>
                <a:lnTo>
                  <a:pt x="7296150" y="3122869"/>
                </a:lnTo>
                <a:lnTo>
                  <a:pt x="468791" y="3122869"/>
                </a:lnTo>
                <a:cubicBezTo>
                  <a:pt x="209885" y="3122869"/>
                  <a:pt x="0" y="2912984"/>
                  <a:pt x="0" y="2654078"/>
                </a:cubicBezTo>
                <a:cubicBezTo>
                  <a:pt x="0" y="2395173"/>
                  <a:pt x="209885" y="2185287"/>
                  <a:pt x="468791" y="2185287"/>
                </a:cubicBezTo>
                <a:close/>
                <a:moveTo>
                  <a:pt x="811691" y="1092644"/>
                </a:moveTo>
                <a:lnTo>
                  <a:pt x="7296150" y="1092644"/>
                </a:lnTo>
                <a:lnTo>
                  <a:pt x="7296150" y="2030227"/>
                </a:lnTo>
                <a:lnTo>
                  <a:pt x="811691" y="2030227"/>
                </a:lnTo>
                <a:cubicBezTo>
                  <a:pt x="552786" y="2030227"/>
                  <a:pt x="342900" y="1820341"/>
                  <a:pt x="342900" y="1561435"/>
                </a:cubicBezTo>
                <a:cubicBezTo>
                  <a:pt x="342900" y="1302529"/>
                  <a:pt x="552786" y="1092644"/>
                  <a:pt x="811691" y="1092644"/>
                </a:cubicBezTo>
                <a:close/>
                <a:moveTo>
                  <a:pt x="2164241" y="0"/>
                </a:moveTo>
                <a:lnTo>
                  <a:pt x="7296150" y="0"/>
                </a:lnTo>
                <a:lnTo>
                  <a:pt x="7296150" y="937583"/>
                </a:lnTo>
                <a:lnTo>
                  <a:pt x="2164241" y="937583"/>
                </a:lnTo>
                <a:cubicBezTo>
                  <a:pt x="1905335" y="937583"/>
                  <a:pt x="1695450" y="727697"/>
                  <a:pt x="1695450" y="468791"/>
                </a:cubicBezTo>
                <a:cubicBezTo>
                  <a:pt x="1695450" y="209885"/>
                  <a:pt x="1905335" y="0"/>
                  <a:pt x="216424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图片占位符 11"/>
          <p:cNvSpPr>
            <a:spLocks noGrp="1"/>
          </p:cNvSpPr>
          <p:nvPr>
            <p:ph type="pic" sz="quarter" idx="10"/>
          </p:nvPr>
        </p:nvSpPr>
        <p:spPr>
          <a:xfrm>
            <a:off x="317500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3272831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6228161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9183492" y="1506498"/>
            <a:ext cx="2691008" cy="4780002"/>
          </a:xfrm>
          <a:custGeom>
            <a:avLst/>
            <a:gdLst>
              <a:gd name="connsiteX0" fmla="*/ 0 w 2691008"/>
              <a:gd name="connsiteY0" fmla="*/ 0 h 4780002"/>
              <a:gd name="connsiteX1" fmla="*/ 2691008 w 2691008"/>
              <a:gd name="connsiteY1" fmla="*/ 0 h 4780002"/>
              <a:gd name="connsiteX2" fmla="*/ 2691008 w 2691008"/>
              <a:gd name="connsiteY2" fmla="*/ 4780002 h 4780002"/>
              <a:gd name="connsiteX3" fmla="*/ 0 w 2691008"/>
              <a:gd name="connsiteY3" fmla="*/ 4780002 h 4780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1008" h="4780002">
                <a:moveTo>
                  <a:pt x="0" y="0"/>
                </a:moveTo>
                <a:lnTo>
                  <a:pt x="2691008" y="0"/>
                </a:lnTo>
                <a:lnTo>
                  <a:pt x="2691008" y="4780002"/>
                </a:lnTo>
                <a:lnTo>
                  <a:pt x="0" y="478000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图片占位符 8"/>
          <p:cNvSpPr>
            <a:spLocks noGrp="1"/>
          </p:cNvSpPr>
          <p:nvPr>
            <p:ph type="pic" sz="quarter" idx="10"/>
          </p:nvPr>
        </p:nvSpPr>
        <p:spPr>
          <a:xfrm>
            <a:off x="482600" y="506277"/>
            <a:ext cx="11226800" cy="5845448"/>
          </a:xfrm>
          <a:custGeom>
            <a:avLst/>
            <a:gdLst>
              <a:gd name="connsiteX0" fmla="*/ 0 w 10363200"/>
              <a:gd name="connsiteY0" fmla="*/ 0 h 5513754"/>
              <a:gd name="connsiteX1" fmla="*/ 10363200 w 10363200"/>
              <a:gd name="connsiteY1" fmla="*/ 0 h 5513754"/>
              <a:gd name="connsiteX2" fmla="*/ 10363200 w 10363200"/>
              <a:gd name="connsiteY2" fmla="*/ 5513754 h 5513754"/>
              <a:gd name="connsiteX3" fmla="*/ 0 w 10363200"/>
              <a:gd name="connsiteY3" fmla="*/ 5513754 h 55137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5513754">
                <a:moveTo>
                  <a:pt x="0" y="0"/>
                </a:moveTo>
                <a:lnTo>
                  <a:pt x="10363200" y="0"/>
                </a:lnTo>
                <a:lnTo>
                  <a:pt x="10363200" y="5513754"/>
                </a:lnTo>
                <a:lnTo>
                  <a:pt x="0" y="551375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628650" y="632222"/>
            <a:ext cx="10934700" cy="5593556"/>
          </a:xfrm>
          <a:custGeom>
            <a:avLst/>
            <a:gdLst>
              <a:gd name="connsiteX0" fmla="*/ 0 w 10934700"/>
              <a:gd name="connsiteY0" fmla="*/ 0 h 5593556"/>
              <a:gd name="connsiteX1" fmla="*/ 10934700 w 10934700"/>
              <a:gd name="connsiteY1" fmla="*/ 0 h 5593556"/>
              <a:gd name="connsiteX2" fmla="*/ 10934700 w 10934700"/>
              <a:gd name="connsiteY2" fmla="*/ 5593556 h 5593556"/>
              <a:gd name="connsiteX3" fmla="*/ 0 w 10934700"/>
              <a:gd name="connsiteY3" fmla="*/ 5593556 h 5593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934700" h="5593556">
                <a:moveTo>
                  <a:pt x="0" y="0"/>
                </a:moveTo>
                <a:lnTo>
                  <a:pt x="10934700" y="0"/>
                </a:lnTo>
                <a:lnTo>
                  <a:pt x="10934700" y="5593556"/>
                </a:lnTo>
                <a:lnTo>
                  <a:pt x="0" y="55935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346121" y="2701439"/>
            <a:ext cx="3501096" cy="2140258"/>
          </a:xfrm>
          <a:custGeom>
            <a:avLst/>
            <a:gdLst>
              <a:gd name="connsiteX0" fmla="*/ 0 w 3501096"/>
              <a:gd name="connsiteY0" fmla="*/ 0 h 2140258"/>
              <a:gd name="connsiteX1" fmla="*/ 3501096 w 3501096"/>
              <a:gd name="connsiteY1" fmla="*/ 0 h 2140258"/>
              <a:gd name="connsiteX2" fmla="*/ 3501096 w 3501096"/>
              <a:gd name="connsiteY2" fmla="*/ 2140258 h 2140258"/>
              <a:gd name="connsiteX3" fmla="*/ 0 w 3501096"/>
              <a:gd name="connsiteY3" fmla="*/ 2140258 h 21402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01096" h="2140258">
                <a:moveTo>
                  <a:pt x="0" y="0"/>
                </a:moveTo>
                <a:lnTo>
                  <a:pt x="3501096" y="0"/>
                </a:lnTo>
                <a:lnTo>
                  <a:pt x="3501096" y="2140258"/>
                </a:lnTo>
                <a:lnTo>
                  <a:pt x="0" y="214025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200150" y="1876425"/>
            <a:ext cx="3524250" cy="4248150"/>
          </a:xfrm>
          <a:custGeom>
            <a:avLst/>
            <a:gdLst>
              <a:gd name="connsiteX0" fmla="*/ 0 w 3524250"/>
              <a:gd name="connsiteY0" fmla="*/ 0 h 4248150"/>
              <a:gd name="connsiteX1" fmla="*/ 3524250 w 3524250"/>
              <a:gd name="connsiteY1" fmla="*/ 0 h 4248150"/>
              <a:gd name="connsiteX2" fmla="*/ 3524250 w 3524250"/>
              <a:gd name="connsiteY2" fmla="*/ 4248150 h 4248150"/>
              <a:gd name="connsiteX3" fmla="*/ 0 w 3524250"/>
              <a:gd name="connsiteY3" fmla="*/ 4248150 h 4248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24250" h="4248150">
                <a:moveTo>
                  <a:pt x="0" y="0"/>
                </a:moveTo>
                <a:lnTo>
                  <a:pt x="3524250" y="0"/>
                </a:lnTo>
                <a:lnTo>
                  <a:pt x="3524250" y="4248150"/>
                </a:lnTo>
                <a:lnTo>
                  <a:pt x="0" y="42481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585272" y="1583555"/>
            <a:ext cx="1950796" cy="3520834"/>
          </a:xfrm>
          <a:custGeom>
            <a:avLst/>
            <a:gdLst>
              <a:gd name="connsiteX0" fmla="*/ 0 w 1950796"/>
              <a:gd name="connsiteY0" fmla="*/ 0 h 3520834"/>
              <a:gd name="connsiteX1" fmla="*/ 1950796 w 1950796"/>
              <a:gd name="connsiteY1" fmla="*/ 0 h 3520834"/>
              <a:gd name="connsiteX2" fmla="*/ 1950796 w 1950796"/>
              <a:gd name="connsiteY2" fmla="*/ 3520834 h 3520834"/>
              <a:gd name="connsiteX3" fmla="*/ 0 w 1950796"/>
              <a:gd name="connsiteY3" fmla="*/ 3520834 h 3520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50796" h="3520834">
                <a:moveTo>
                  <a:pt x="0" y="0"/>
                </a:moveTo>
                <a:lnTo>
                  <a:pt x="1950796" y="0"/>
                </a:lnTo>
                <a:lnTo>
                  <a:pt x="1950796" y="3520834"/>
                </a:lnTo>
                <a:lnTo>
                  <a:pt x="0" y="352083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419100" y="647700"/>
            <a:ext cx="9067800" cy="5734050"/>
          </a:xfrm>
          <a:custGeom>
            <a:avLst/>
            <a:gdLst>
              <a:gd name="connsiteX0" fmla="*/ 6972300 w 9067800"/>
              <a:gd name="connsiteY0" fmla="*/ 0 h 5734050"/>
              <a:gd name="connsiteX1" fmla="*/ 9067800 w 9067800"/>
              <a:gd name="connsiteY1" fmla="*/ 0 h 5734050"/>
              <a:gd name="connsiteX2" fmla="*/ 9067800 w 9067800"/>
              <a:gd name="connsiteY2" fmla="*/ 5734050 h 5734050"/>
              <a:gd name="connsiteX3" fmla="*/ 6972300 w 9067800"/>
              <a:gd name="connsiteY3" fmla="*/ 5734050 h 5734050"/>
              <a:gd name="connsiteX4" fmla="*/ 4648200 w 9067800"/>
              <a:gd name="connsiteY4" fmla="*/ 0 h 5734050"/>
              <a:gd name="connsiteX5" fmla="*/ 6743700 w 9067800"/>
              <a:gd name="connsiteY5" fmla="*/ 0 h 5734050"/>
              <a:gd name="connsiteX6" fmla="*/ 6743700 w 9067800"/>
              <a:gd name="connsiteY6" fmla="*/ 5734050 h 5734050"/>
              <a:gd name="connsiteX7" fmla="*/ 4648200 w 9067800"/>
              <a:gd name="connsiteY7" fmla="*/ 5734050 h 5734050"/>
              <a:gd name="connsiteX8" fmla="*/ 2324100 w 9067800"/>
              <a:gd name="connsiteY8" fmla="*/ 0 h 5734050"/>
              <a:gd name="connsiteX9" fmla="*/ 4419600 w 9067800"/>
              <a:gd name="connsiteY9" fmla="*/ 0 h 5734050"/>
              <a:gd name="connsiteX10" fmla="*/ 4419600 w 9067800"/>
              <a:gd name="connsiteY10" fmla="*/ 5734050 h 5734050"/>
              <a:gd name="connsiteX11" fmla="*/ 2324100 w 9067800"/>
              <a:gd name="connsiteY11" fmla="*/ 5734050 h 5734050"/>
              <a:gd name="connsiteX12" fmla="*/ 0 w 9067800"/>
              <a:gd name="connsiteY12" fmla="*/ 0 h 5734050"/>
              <a:gd name="connsiteX13" fmla="*/ 2095500 w 9067800"/>
              <a:gd name="connsiteY13" fmla="*/ 0 h 5734050"/>
              <a:gd name="connsiteX14" fmla="*/ 2095500 w 9067800"/>
              <a:gd name="connsiteY14" fmla="*/ 5734050 h 5734050"/>
              <a:gd name="connsiteX15" fmla="*/ 0 w 9067800"/>
              <a:gd name="connsiteY15" fmla="*/ 5734050 h 5734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067800" h="5734050">
                <a:moveTo>
                  <a:pt x="6972300" y="0"/>
                </a:moveTo>
                <a:lnTo>
                  <a:pt x="9067800" y="0"/>
                </a:lnTo>
                <a:lnTo>
                  <a:pt x="9067800" y="5734050"/>
                </a:lnTo>
                <a:lnTo>
                  <a:pt x="6972300" y="5734050"/>
                </a:lnTo>
                <a:close/>
                <a:moveTo>
                  <a:pt x="4648200" y="0"/>
                </a:moveTo>
                <a:lnTo>
                  <a:pt x="6743700" y="0"/>
                </a:lnTo>
                <a:lnTo>
                  <a:pt x="6743700" y="5734050"/>
                </a:lnTo>
                <a:lnTo>
                  <a:pt x="4648200" y="5734050"/>
                </a:lnTo>
                <a:close/>
                <a:moveTo>
                  <a:pt x="2324100" y="0"/>
                </a:moveTo>
                <a:lnTo>
                  <a:pt x="4419600" y="0"/>
                </a:lnTo>
                <a:lnTo>
                  <a:pt x="4419600" y="5734050"/>
                </a:lnTo>
                <a:lnTo>
                  <a:pt x="2324100" y="5734050"/>
                </a:lnTo>
                <a:close/>
                <a:moveTo>
                  <a:pt x="0" y="0"/>
                </a:moveTo>
                <a:lnTo>
                  <a:pt x="2095500" y="0"/>
                </a:lnTo>
                <a:lnTo>
                  <a:pt x="2095500" y="5734050"/>
                </a:lnTo>
                <a:lnTo>
                  <a:pt x="0" y="57340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689350" y="800100"/>
            <a:ext cx="3886200" cy="3886200"/>
          </a:xfrm>
          <a:custGeom>
            <a:avLst/>
            <a:gdLst>
              <a:gd name="connsiteX0" fmla="*/ 1943100 w 3886200"/>
              <a:gd name="connsiteY0" fmla="*/ 0 h 3886200"/>
              <a:gd name="connsiteX1" fmla="*/ 3886200 w 3886200"/>
              <a:gd name="connsiteY1" fmla="*/ 1943100 h 3886200"/>
              <a:gd name="connsiteX2" fmla="*/ 1943100 w 3886200"/>
              <a:gd name="connsiteY2" fmla="*/ 3886200 h 3886200"/>
              <a:gd name="connsiteX3" fmla="*/ 0 w 3886200"/>
              <a:gd name="connsiteY3" fmla="*/ 1943100 h 3886200"/>
              <a:gd name="connsiteX4" fmla="*/ 1943100 w 3886200"/>
              <a:gd name="connsiteY4" fmla="*/ 0 h 3886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86200" h="3886200">
                <a:moveTo>
                  <a:pt x="1943100" y="0"/>
                </a:moveTo>
                <a:cubicBezTo>
                  <a:pt x="3016244" y="0"/>
                  <a:pt x="3886200" y="869956"/>
                  <a:pt x="3886200" y="1943100"/>
                </a:cubicBezTo>
                <a:cubicBezTo>
                  <a:pt x="3886200" y="3016244"/>
                  <a:pt x="3016244" y="3886200"/>
                  <a:pt x="1943100" y="3886200"/>
                </a:cubicBezTo>
                <a:cubicBezTo>
                  <a:pt x="869956" y="3886200"/>
                  <a:pt x="0" y="3016244"/>
                  <a:pt x="0" y="1943100"/>
                </a:cubicBezTo>
                <a:cubicBezTo>
                  <a:pt x="0" y="869956"/>
                  <a:pt x="869956" y="0"/>
                  <a:pt x="194310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473200" y="2832100"/>
            <a:ext cx="3187700" cy="3187700"/>
          </a:xfrm>
          <a:custGeom>
            <a:avLst/>
            <a:gdLst>
              <a:gd name="connsiteX0" fmla="*/ 1593850 w 3187700"/>
              <a:gd name="connsiteY0" fmla="*/ 0 h 3187700"/>
              <a:gd name="connsiteX1" fmla="*/ 3187700 w 3187700"/>
              <a:gd name="connsiteY1" fmla="*/ 1593850 h 3187700"/>
              <a:gd name="connsiteX2" fmla="*/ 1593850 w 3187700"/>
              <a:gd name="connsiteY2" fmla="*/ 3187700 h 3187700"/>
              <a:gd name="connsiteX3" fmla="*/ 0 w 3187700"/>
              <a:gd name="connsiteY3" fmla="*/ 1593850 h 3187700"/>
              <a:gd name="connsiteX4" fmla="*/ 1593850 w 3187700"/>
              <a:gd name="connsiteY4" fmla="*/ 0 h 3187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87700" h="3187700">
                <a:moveTo>
                  <a:pt x="1593850" y="0"/>
                </a:moveTo>
                <a:cubicBezTo>
                  <a:pt x="2474109" y="0"/>
                  <a:pt x="3187700" y="713591"/>
                  <a:pt x="3187700" y="1593850"/>
                </a:cubicBezTo>
                <a:cubicBezTo>
                  <a:pt x="3187700" y="2474109"/>
                  <a:pt x="2474109" y="3187700"/>
                  <a:pt x="1593850" y="3187700"/>
                </a:cubicBezTo>
                <a:cubicBezTo>
                  <a:pt x="713591" y="3187700"/>
                  <a:pt x="0" y="2474109"/>
                  <a:pt x="0" y="1593850"/>
                </a:cubicBezTo>
                <a:cubicBezTo>
                  <a:pt x="0" y="713591"/>
                  <a:pt x="713591" y="0"/>
                  <a:pt x="159385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3" Type="http://schemas.openxmlformats.org/officeDocument/2006/relationships/theme" Target="../theme/theme1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9.xml"/><Relationship Id="rId5" Type="http://schemas.openxmlformats.org/officeDocument/2006/relationships/tags" Target="../tags/tag1.xml"/><Relationship Id="rId4" Type="http://schemas.microsoft.com/office/2007/relationships/hdphoto" Target="../media/image4.wdp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8.xml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9.xml"/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1.xml"/><Relationship Id="rId4" Type="http://schemas.openxmlformats.org/officeDocument/2006/relationships/tags" Target="../tags/tag10.xml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1.xml"/><Relationship Id="rId3" Type="http://schemas.openxmlformats.org/officeDocument/2006/relationships/tags" Target="../tags/tag11.xml"/><Relationship Id="rId2" Type="http://schemas.openxmlformats.org/officeDocument/2006/relationships/image" Target="../media/image18.jpe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1.xml"/><Relationship Id="rId6" Type="http://schemas.openxmlformats.org/officeDocument/2006/relationships/tags" Target="../tags/tag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13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0.xml"/><Relationship Id="rId3" Type="http://schemas.openxmlformats.org/officeDocument/2006/relationships/tags" Target="../tags/tag14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.xml"/><Relationship Id="rId3" Type="http://schemas.microsoft.com/office/2007/relationships/hdphoto" Target="../media/image6.wdp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5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1.xml"/><Relationship Id="rId1" Type="http://schemas.openxmlformats.org/officeDocument/2006/relationships/tags" Target="../tags/tag6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9.xml"/><Relationship Id="rId3" Type="http://schemas.openxmlformats.org/officeDocument/2006/relationships/tags" Target="../tags/tag7.xml"/><Relationship Id="rId2" Type="http://schemas.openxmlformats.org/officeDocument/2006/relationships/image" Target="../media/image7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" y="1"/>
            <a:ext cx="1219199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7" name="矩形 6"/>
          <p:cNvSpPr/>
          <p:nvPr/>
        </p:nvSpPr>
        <p:spPr>
          <a:xfrm>
            <a:off x="8963263" y="0"/>
            <a:ext cx="2884792" cy="6909342"/>
          </a:xfrm>
          <a:prstGeom prst="rect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38000" r="-24000"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578237" y="271"/>
            <a:ext cx="6976533" cy="6858000"/>
          </a:xfrm>
          <a:prstGeom prst="rect">
            <a:avLst/>
          </a:prstGeom>
          <a:effectLst>
            <a:outerShdw blurRad="254000" sx="102000" sy="102000" algn="ctr" rotWithShape="0">
              <a:prstClr val="black">
                <a:alpha val="76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660400" y="1646814"/>
            <a:ext cx="426070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solidFill>
                  <a:schemeClr val="accent2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粮食安全</a:t>
            </a:r>
            <a:endParaRPr lang="zh-CN" altLang="en-US" sz="6600" b="1" dirty="0">
              <a:solidFill>
                <a:schemeClr val="accent2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54710" y="5525770"/>
            <a:ext cx="64623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魂58号-创中黑" panose="00000500000000000000" pitchFamily="2" charset="-122"/>
              </a:rPr>
              <a:t>南阳市科技特派员粮食安全服务团</a:t>
            </a:r>
            <a:endParaRPr lang="zh-CN" altLang="en-US" sz="3200" b="1" dirty="0">
              <a:latin typeface="思源黑体 CN Medium" panose="020B0600000000000000" pitchFamily="34" charset="-122"/>
              <a:ea typeface="思源黑体 CN Medium" panose="020B06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64310" y="4575175"/>
            <a:ext cx="2717165" cy="513643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魂58号-创中黑" panose="00000500000000000000" pitchFamily="2" charset="-122"/>
              </a:rPr>
              <a:t>主讲人：吴瑞阁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48760" y="4585335"/>
            <a:ext cx="3289935" cy="510179"/>
          </a:xfrm>
          <a:prstGeom prst="round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魂58号-创中黑" panose="00000500000000000000" pitchFamily="2" charset="-122"/>
              </a:rPr>
              <a:t>  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魂58号-创中黑" panose="00000500000000000000" pitchFamily="2" charset="-122"/>
              </a:rPr>
              <a:t> 时间：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Medium" panose="020B0600000000000000" pitchFamily="34" charset="-122"/>
                <a:ea typeface="思源黑体 CN Medium" panose="020B0600000000000000" pitchFamily="34" charset="-122"/>
                <a:sym typeface="字魂58号-创中黑" panose="00000500000000000000" pitchFamily="2" charset="-122"/>
              </a:rPr>
              <a:t>2022.4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Medium" panose="020B0600000000000000" pitchFamily="34" charset="-122"/>
              <a:ea typeface="思源黑体 CN Medium" panose="020B06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60400" y="2997835"/>
            <a:ext cx="807974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小麦种植与收储安全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ear-of-wheat_66307"/>
          <p:cNvSpPr/>
          <p:nvPr/>
        </p:nvSpPr>
        <p:spPr>
          <a:xfrm>
            <a:off x="854534" y="4493933"/>
            <a:ext cx="609685" cy="609410"/>
          </a:xfrm>
          <a:custGeom>
            <a:avLst/>
            <a:gdLst>
              <a:gd name="connsiteX0" fmla="*/ 47818 w 605929"/>
              <a:gd name="connsiteY0" fmla="*/ 495172 h 605656"/>
              <a:gd name="connsiteX1" fmla="*/ 64623 w 605929"/>
              <a:gd name="connsiteY1" fmla="*/ 495172 h 605656"/>
              <a:gd name="connsiteX2" fmla="*/ 66573 w 605929"/>
              <a:gd name="connsiteY2" fmla="*/ 509631 h 605656"/>
              <a:gd name="connsiteX3" fmla="*/ 78643 w 605929"/>
              <a:gd name="connsiteY3" fmla="*/ 527427 h 605656"/>
              <a:gd name="connsiteX4" fmla="*/ 96471 w 605929"/>
              <a:gd name="connsiteY4" fmla="*/ 539384 h 605656"/>
              <a:gd name="connsiteX5" fmla="*/ 110398 w 605929"/>
              <a:gd name="connsiteY5" fmla="*/ 540404 h 605656"/>
              <a:gd name="connsiteX6" fmla="*/ 110398 w 605929"/>
              <a:gd name="connsiteY6" fmla="*/ 557180 h 605656"/>
              <a:gd name="connsiteX7" fmla="*/ 84400 w 605929"/>
              <a:gd name="connsiteY7" fmla="*/ 559497 h 605656"/>
              <a:gd name="connsiteX8" fmla="*/ 70937 w 605929"/>
              <a:gd name="connsiteY8" fmla="*/ 551341 h 605656"/>
              <a:gd name="connsiteX9" fmla="*/ 19963 w 605929"/>
              <a:gd name="connsiteY9" fmla="*/ 602319 h 605656"/>
              <a:gd name="connsiteX10" fmla="*/ 11792 w 605929"/>
              <a:gd name="connsiteY10" fmla="*/ 605656 h 605656"/>
              <a:gd name="connsiteX11" fmla="*/ 3621 w 605929"/>
              <a:gd name="connsiteY11" fmla="*/ 602319 h 605656"/>
              <a:gd name="connsiteX12" fmla="*/ 3621 w 605929"/>
              <a:gd name="connsiteY12" fmla="*/ 585450 h 605656"/>
              <a:gd name="connsiteX13" fmla="*/ 53574 w 605929"/>
              <a:gd name="connsiteY13" fmla="*/ 534564 h 605656"/>
              <a:gd name="connsiteX14" fmla="*/ 45403 w 605929"/>
              <a:gd name="connsiteY14" fmla="*/ 521124 h 605656"/>
              <a:gd name="connsiteX15" fmla="*/ 47818 w 605929"/>
              <a:gd name="connsiteY15" fmla="*/ 495172 h 605656"/>
              <a:gd name="connsiteX16" fmla="*/ 206217 w 605929"/>
              <a:gd name="connsiteY16" fmla="*/ 462635 h 605656"/>
              <a:gd name="connsiteX17" fmla="*/ 300671 w 605929"/>
              <a:gd name="connsiteY17" fmla="*/ 501843 h 605656"/>
              <a:gd name="connsiteX18" fmla="*/ 111415 w 605929"/>
              <a:gd name="connsiteY18" fmla="*/ 501843 h 605656"/>
              <a:gd name="connsiteX19" fmla="*/ 206217 w 605929"/>
              <a:gd name="connsiteY19" fmla="*/ 462635 h 605656"/>
              <a:gd name="connsiteX20" fmla="*/ 289525 w 605929"/>
              <a:gd name="connsiteY20" fmla="*/ 378971 h 605656"/>
              <a:gd name="connsiteX21" fmla="*/ 384292 w 605929"/>
              <a:gd name="connsiteY21" fmla="*/ 418259 h 605656"/>
              <a:gd name="connsiteX22" fmla="*/ 195106 w 605929"/>
              <a:gd name="connsiteY22" fmla="*/ 418259 h 605656"/>
              <a:gd name="connsiteX23" fmla="*/ 289525 w 605929"/>
              <a:gd name="connsiteY23" fmla="*/ 378971 h 605656"/>
              <a:gd name="connsiteX24" fmla="*/ 103720 w 605929"/>
              <a:gd name="connsiteY24" fmla="*/ 304977 h 605656"/>
              <a:gd name="connsiteX25" fmla="*/ 103720 w 605929"/>
              <a:gd name="connsiteY25" fmla="*/ 493810 h 605656"/>
              <a:gd name="connsiteX26" fmla="*/ 103720 w 605929"/>
              <a:gd name="connsiteY26" fmla="*/ 304977 h 605656"/>
              <a:gd name="connsiteX27" fmla="*/ 373141 w 605929"/>
              <a:gd name="connsiteY27" fmla="*/ 295890 h 605656"/>
              <a:gd name="connsiteX28" fmla="*/ 467559 w 605929"/>
              <a:gd name="connsiteY28" fmla="*/ 335098 h 605656"/>
              <a:gd name="connsiteX29" fmla="*/ 278444 w 605929"/>
              <a:gd name="connsiteY29" fmla="*/ 335098 h 605656"/>
              <a:gd name="connsiteX30" fmla="*/ 373141 w 605929"/>
              <a:gd name="connsiteY30" fmla="*/ 295890 h 605656"/>
              <a:gd name="connsiteX31" fmla="*/ 187003 w 605929"/>
              <a:gd name="connsiteY31" fmla="*/ 221287 h 605656"/>
              <a:gd name="connsiteX32" fmla="*/ 187003 w 605929"/>
              <a:gd name="connsiteY32" fmla="*/ 410120 h 605656"/>
              <a:gd name="connsiteX33" fmla="*/ 187003 w 605929"/>
              <a:gd name="connsiteY33" fmla="*/ 221287 h 605656"/>
              <a:gd name="connsiteX34" fmla="*/ 566637 w 605929"/>
              <a:gd name="connsiteY34" fmla="*/ 194846 h 605656"/>
              <a:gd name="connsiteX35" fmla="*/ 582975 w 605929"/>
              <a:gd name="connsiteY35" fmla="*/ 194846 h 605656"/>
              <a:gd name="connsiteX36" fmla="*/ 582975 w 605929"/>
              <a:gd name="connsiteY36" fmla="*/ 211625 h 605656"/>
              <a:gd name="connsiteX37" fmla="*/ 494510 w 605929"/>
              <a:gd name="connsiteY37" fmla="*/ 299970 h 605656"/>
              <a:gd name="connsiteX38" fmla="*/ 478172 w 605929"/>
              <a:gd name="connsiteY38" fmla="*/ 299970 h 605656"/>
              <a:gd name="connsiteX39" fmla="*/ 478172 w 605929"/>
              <a:gd name="connsiteY39" fmla="*/ 283191 h 605656"/>
              <a:gd name="connsiteX40" fmla="*/ 270748 w 605929"/>
              <a:gd name="connsiteY40" fmla="*/ 138231 h 605656"/>
              <a:gd name="connsiteX41" fmla="*/ 270748 w 605929"/>
              <a:gd name="connsiteY41" fmla="*/ 327064 h 605656"/>
              <a:gd name="connsiteX42" fmla="*/ 270748 w 605929"/>
              <a:gd name="connsiteY42" fmla="*/ 138231 h 605656"/>
              <a:gd name="connsiteX43" fmla="*/ 483436 w 605929"/>
              <a:gd name="connsiteY43" fmla="*/ 122283 h 605656"/>
              <a:gd name="connsiteX44" fmla="*/ 349644 w 605929"/>
              <a:gd name="connsiteY44" fmla="*/ 255863 h 605656"/>
              <a:gd name="connsiteX45" fmla="*/ 483436 w 605929"/>
              <a:gd name="connsiteY45" fmla="*/ 122283 h 605656"/>
              <a:gd name="connsiteX46" fmla="*/ 393852 w 605929"/>
              <a:gd name="connsiteY46" fmla="*/ 22453 h 605656"/>
              <a:gd name="connsiteX47" fmla="*/ 410654 w 605929"/>
              <a:gd name="connsiteY47" fmla="*/ 22453 h 605656"/>
              <a:gd name="connsiteX48" fmla="*/ 410654 w 605929"/>
              <a:gd name="connsiteY48" fmla="*/ 39225 h 605656"/>
              <a:gd name="connsiteX49" fmla="*/ 322189 w 605929"/>
              <a:gd name="connsiteY49" fmla="*/ 127529 h 605656"/>
              <a:gd name="connsiteX50" fmla="*/ 305851 w 605929"/>
              <a:gd name="connsiteY50" fmla="*/ 128084 h 605656"/>
              <a:gd name="connsiteX51" fmla="*/ 305851 w 605929"/>
              <a:gd name="connsiteY51" fmla="*/ 111221 h 605656"/>
              <a:gd name="connsiteX52" fmla="*/ 585501 w 605929"/>
              <a:gd name="connsiteY52" fmla="*/ 3615 h 605656"/>
              <a:gd name="connsiteX53" fmla="*/ 602308 w 605929"/>
              <a:gd name="connsiteY53" fmla="*/ 3615 h 605656"/>
              <a:gd name="connsiteX54" fmla="*/ 602308 w 605929"/>
              <a:gd name="connsiteY54" fmla="*/ 20395 h 605656"/>
              <a:gd name="connsiteX55" fmla="*/ 528671 w 605929"/>
              <a:gd name="connsiteY55" fmla="*/ 94007 h 605656"/>
              <a:gd name="connsiteX56" fmla="*/ 512328 w 605929"/>
              <a:gd name="connsiteY56" fmla="*/ 94007 h 605656"/>
              <a:gd name="connsiteX57" fmla="*/ 512328 w 605929"/>
              <a:gd name="connsiteY57" fmla="*/ 77134 h 605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605929" h="605656">
                <a:moveTo>
                  <a:pt x="47818" y="495172"/>
                </a:moveTo>
                <a:cubicBezTo>
                  <a:pt x="52646" y="490352"/>
                  <a:pt x="59795" y="490352"/>
                  <a:pt x="64623" y="495172"/>
                </a:cubicBezTo>
                <a:cubicBezTo>
                  <a:pt x="68616" y="498972"/>
                  <a:pt x="68987" y="505275"/>
                  <a:pt x="66573" y="509631"/>
                </a:cubicBezTo>
                <a:cubicBezTo>
                  <a:pt x="67594" y="512412"/>
                  <a:pt x="70473" y="519271"/>
                  <a:pt x="78643" y="527427"/>
                </a:cubicBezTo>
                <a:cubicBezTo>
                  <a:pt x="86814" y="535584"/>
                  <a:pt x="93592" y="538921"/>
                  <a:pt x="96471" y="539384"/>
                </a:cubicBezTo>
                <a:cubicBezTo>
                  <a:pt x="100742" y="536418"/>
                  <a:pt x="107148" y="536881"/>
                  <a:pt x="110398" y="540404"/>
                </a:cubicBezTo>
                <a:cubicBezTo>
                  <a:pt x="115226" y="545223"/>
                  <a:pt x="115226" y="552360"/>
                  <a:pt x="110398" y="557180"/>
                </a:cubicBezTo>
                <a:cubicBezTo>
                  <a:pt x="108448" y="559497"/>
                  <a:pt x="98792" y="566171"/>
                  <a:pt x="84400" y="559497"/>
                </a:cubicBezTo>
                <a:cubicBezTo>
                  <a:pt x="80129" y="557644"/>
                  <a:pt x="75301" y="554678"/>
                  <a:pt x="70937" y="551341"/>
                </a:cubicBezTo>
                <a:lnTo>
                  <a:pt x="19963" y="602319"/>
                </a:lnTo>
                <a:cubicBezTo>
                  <a:pt x="17549" y="604636"/>
                  <a:pt x="14577" y="605656"/>
                  <a:pt x="11792" y="605656"/>
                </a:cubicBezTo>
                <a:cubicBezTo>
                  <a:pt x="8914" y="605656"/>
                  <a:pt x="5942" y="604636"/>
                  <a:pt x="3621" y="602319"/>
                </a:cubicBezTo>
                <a:cubicBezTo>
                  <a:pt x="-1207" y="597499"/>
                  <a:pt x="-1207" y="590270"/>
                  <a:pt x="3621" y="585450"/>
                </a:cubicBezTo>
                <a:lnTo>
                  <a:pt x="53574" y="534564"/>
                </a:lnTo>
                <a:cubicBezTo>
                  <a:pt x="50232" y="530208"/>
                  <a:pt x="47446" y="525388"/>
                  <a:pt x="45403" y="521124"/>
                </a:cubicBezTo>
                <a:cubicBezTo>
                  <a:pt x="39090" y="506665"/>
                  <a:pt x="44475" y="498509"/>
                  <a:pt x="47818" y="495172"/>
                </a:cubicBezTo>
                <a:close/>
                <a:moveTo>
                  <a:pt x="206217" y="462635"/>
                </a:moveTo>
                <a:cubicBezTo>
                  <a:pt x="240472" y="462635"/>
                  <a:pt x="274669" y="475704"/>
                  <a:pt x="300671" y="501843"/>
                </a:cubicBezTo>
                <a:cubicBezTo>
                  <a:pt x="248667" y="554213"/>
                  <a:pt x="163976" y="554213"/>
                  <a:pt x="111415" y="501843"/>
                </a:cubicBezTo>
                <a:cubicBezTo>
                  <a:pt x="137649" y="475704"/>
                  <a:pt x="171962" y="462635"/>
                  <a:pt x="206217" y="462635"/>
                </a:cubicBezTo>
                <a:close/>
                <a:moveTo>
                  <a:pt x="289525" y="378971"/>
                </a:moveTo>
                <a:cubicBezTo>
                  <a:pt x="323767" y="378971"/>
                  <a:pt x="358068" y="392067"/>
                  <a:pt x="384292" y="418259"/>
                </a:cubicBezTo>
                <a:cubicBezTo>
                  <a:pt x="331751" y="470735"/>
                  <a:pt x="247090" y="470735"/>
                  <a:pt x="195106" y="418259"/>
                </a:cubicBezTo>
                <a:cubicBezTo>
                  <a:pt x="221098" y="392067"/>
                  <a:pt x="255283" y="378971"/>
                  <a:pt x="289525" y="378971"/>
                </a:cubicBezTo>
                <a:close/>
                <a:moveTo>
                  <a:pt x="103720" y="304977"/>
                </a:moveTo>
                <a:cubicBezTo>
                  <a:pt x="155590" y="356704"/>
                  <a:pt x="155590" y="441434"/>
                  <a:pt x="103720" y="493810"/>
                </a:cubicBezTo>
                <a:cubicBezTo>
                  <a:pt x="51294" y="441897"/>
                  <a:pt x="51294" y="357353"/>
                  <a:pt x="103720" y="304977"/>
                </a:cubicBezTo>
                <a:close/>
                <a:moveTo>
                  <a:pt x="373141" y="295890"/>
                </a:moveTo>
                <a:cubicBezTo>
                  <a:pt x="407376" y="295890"/>
                  <a:pt x="441564" y="308959"/>
                  <a:pt x="467559" y="335098"/>
                </a:cubicBezTo>
                <a:cubicBezTo>
                  <a:pt x="415569" y="387468"/>
                  <a:pt x="330899" y="387468"/>
                  <a:pt x="278444" y="335098"/>
                </a:cubicBezTo>
                <a:cubicBezTo>
                  <a:pt x="304625" y="308959"/>
                  <a:pt x="338906" y="295890"/>
                  <a:pt x="373141" y="295890"/>
                </a:cubicBezTo>
                <a:close/>
                <a:moveTo>
                  <a:pt x="187003" y="221287"/>
                </a:moveTo>
                <a:cubicBezTo>
                  <a:pt x="239492" y="273663"/>
                  <a:pt x="239492" y="358207"/>
                  <a:pt x="187003" y="410120"/>
                </a:cubicBezTo>
                <a:cubicBezTo>
                  <a:pt x="134420" y="358207"/>
                  <a:pt x="134420" y="273663"/>
                  <a:pt x="187003" y="221287"/>
                </a:cubicBezTo>
                <a:close/>
                <a:moveTo>
                  <a:pt x="566637" y="194846"/>
                </a:moveTo>
                <a:cubicBezTo>
                  <a:pt x="571000" y="190026"/>
                  <a:pt x="578612" y="190026"/>
                  <a:pt x="582975" y="194846"/>
                </a:cubicBezTo>
                <a:cubicBezTo>
                  <a:pt x="587802" y="199667"/>
                  <a:pt x="587802" y="206805"/>
                  <a:pt x="582975" y="211625"/>
                </a:cubicBezTo>
                <a:lnTo>
                  <a:pt x="494510" y="299970"/>
                </a:lnTo>
                <a:cubicBezTo>
                  <a:pt x="487641" y="306459"/>
                  <a:pt x="480493" y="302380"/>
                  <a:pt x="478172" y="299970"/>
                </a:cubicBezTo>
                <a:cubicBezTo>
                  <a:pt x="473345" y="295149"/>
                  <a:pt x="473345" y="288011"/>
                  <a:pt x="478172" y="283191"/>
                </a:cubicBezTo>
                <a:close/>
                <a:moveTo>
                  <a:pt x="270748" y="138231"/>
                </a:moveTo>
                <a:cubicBezTo>
                  <a:pt x="322618" y="190051"/>
                  <a:pt x="322618" y="274688"/>
                  <a:pt x="270748" y="327064"/>
                </a:cubicBezTo>
                <a:cubicBezTo>
                  <a:pt x="218322" y="275151"/>
                  <a:pt x="218322" y="190607"/>
                  <a:pt x="270748" y="138231"/>
                </a:cubicBezTo>
                <a:close/>
                <a:moveTo>
                  <a:pt x="483436" y="122283"/>
                </a:moveTo>
                <a:cubicBezTo>
                  <a:pt x="483436" y="195794"/>
                  <a:pt x="423736" y="255863"/>
                  <a:pt x="349644" y="255863"/>
                </a:cubicBezTo>
                <a:cubicBezTo>
                  <a:pt x="349644" y="182352"/>
                  <a:pt x="409252" y="122283"/>
                  <a:pt x="483436" y="122283"/>
                </a:cubicBezTo>
                <a:close/>
                <a:moveTo>
                  <a:pt x="393852" y="22453"/>
                </a:moveTo>
                <a:cubicBezTo>
                  <a:pt x="398679" y="17635"/>
                  <a:pt x="405827" y="17635"/>
                  <a:pt x="410654" y="22453"/>
                </a:cubicBezTo>
                <a:cubicBezTo>
                  <a:pt x="415481" y="27272"/>
                  <a:pt x="415481" y="34406"/>
                  <a:pt x="410654" y="39225"/>
                </a:cubicBezTo>
                <a:lnTo>
                  <a:pt x="322189" y="127529"/>
                </a:lnTo>
                <a:cubicBezTo>
                  <a:pt x="315227" y="133644"/>
                  <a:pt x="308265" y="130030"/>
                  <a:pt x="305851" y="128084"/>
                </a:cubicBezTo>
                <a:cubicBezTo>
                  <a:pt x="301024" y="123266"/>
                  <a:pt x="301024" y="116039"/>
                  <a:pt x="305851" y="111221"/>
                </a:cubicBezTo>
                <a:close/>
                <a:moveTo>
                  <a:pt x="585501" y="3615"/>
                </a:moveTo>
                <a:cubicBezTo>
                  <a:pt x="590330" y="-1206"/>
                  <a:pt x="597480" y="-1206"/>
                  <a:pt x="602308" y="3615"/>
                </a:cubicBezTo>
                <a:cubicBezTo>
                  <a:pt x="607137" y="8436"/>
                  <a:pt x="607137" y="15575"/>
                  <a:pt x="602308" y="20395"/>
                </a:cubicBezTo>
                <a:lnTo>
                  <a:pt x="528671" y="94007"/>
                </a:lnTo>
                <a:cubicBezTo>
                  <a:pt x="522078" y="100126"/>
                  <a:pt x="514649" y="96325"/>
                  <a:pt x="512328" y="94007"/>
                </a:cubicBezTo>
                <a:cubicBezTo>
                  <a:pt x="507499" y="89186"/>
                  <a:pt x="507499" y="81955"/>
                  <a:pt x="512328" y="7713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5" grpId="0"/>
      <p:bldP spid="1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239" y="3127385"/>
            <a:ext cx="12192000" cy="37307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screen"/>
          <a:srcRect/>
          <a:stretch>
            <a:fillRect/>
          </a:stretch>
        </p:blipFill>
        <p:spPr>
          <a:xfrm>
            <a:off x="561340" y="1609345"/>
            <a:ext cx="3925000" cy="4626356"/>
          </a:xfrm>
          <a:prstGeom prst="rect">
            <a:avLst/>
          </a:prstGeom>
        </p:spPr>
      </p:pic>
      <p:sp>
        <p:nvSpPr>
          <p:cNvPr id="22" name="矩形 21"/>
          <p:cNvSpPr/>
          <p:nvPr/>
        </p:nvSpPr>
        <p:spPr>
          <a:xfrm>
            <a:off x="5123180" y="1848485"/>
            <a:ext cx="6294120" cy="12712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各类小麦按容重分为五等，容重为定等指标。3等为中等。低于五等的小麦为等外小麦，等级指标及其他质量指标见表。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其中最重要的指标是不完善粒项目，</a:t>
            </a: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正常收储要求小麦各项质量指标在三等以上，能保证在正常储存年限内质量稳定。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 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144653" y="1281346"/>
            <a:ext cx="3051058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小麦质量要求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2865" y="3157220"/>
            <a:ext cx="6258560" cy="35896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îḍê"/>
          <p:cNvSpPr/>
          <p:nvPr/>
        </p:nvSpPr>
        <p:spPr>
          <a:xfrm flipH="1">
            <a:off x="660400" y="1331468"/>
            <a:ext cx="10864850" cy="2514600"/>
          </a:xfrm>
          <a:prstGeom prst="roundRect">
            <a:avLst>
              <a:gd name="adj" fmla="val 41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ïşlïďè"/>
          <p:cNvSpPr/>
          <p:nvPr/>
        </p:nvSpPr>
        <p:spPr>
          <a:xfrm>
            <a:off x="660400" y="1331468"/>
            <a:ext cx="3330575" cy="2514600"/>
          </a:xfrm>
          <a:prstGeom prst="roundRect">
            <a:avLst>
              <a:gd name="adj" fmla="val 4100"/>
            </a:avLst>
          </a:prstGeom>
          <a:solidFill>
            <a:schemeClr val="accent2"/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31" name="îS1ïďé"/>
          <p:cNvSpPr txBox="1"/>
          <p:nvPr/>
        </p:nvSpPr>
        <p:spPr>
          <a:xfrm>
            <a:off x="932815" y="1365885"/>
            <a:ext cx="3022600" cy="7556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不完善粒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iṣļiḋè"/>
          <p:cNvSpPr/>
          <p:nvPr/>
        </p:nvSpPr>
        <p:spPr>
          <a:xfrm flipH="1">
            <a:off x="961028" y="2170666"/>
            <a:ext cx="2786038" cy="156845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受到损伤但尚有使用价值的颗粒，包括下列几种：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虫蚀粒、病斑粒、破损粒、生芽粒、生霉粒。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6" name="íṣlidê"/>
          <p:cNvSpPr txBox="1"/>
          <p:nvPr/>
        </p:nvSpPr>
        <p:spPr>
          <a:xfrm>
            <a:off x="1117816" y="4121580"/>
            <a:ext cx="2355085" cy="5219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R="0" lvl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、虫蚀粒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7" name="íŝļîḍé"/>
          <p:cNvSpPr/>
          <p:nvPr/>
        </p:nvSpPr>
        <p:spPr>
          <a:xfrm flipH="1">
            <a:off x="708025" y="4750435"/>
            <a:ext cx="3189605" cy="33718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285750" indent="-285750" defTabSz="457200">
              <a:spcAft>
                <a:spcPts val="600"/>
              </a:spcAft>
              <a:buClr>
                <a:schemeClr val="accent1"/>
              </a:buClr>
              <a:buSzPct val="115000"/>
            </a:pPr>
            <a:r>
              <a:rPr lang="zh-CN" altLang="en-US" sz="1600" b="1" dirty="0">
                <a:solidFill>
                  <a:srgbClr val="262626"/>
                </a:solidFill>
                <a:latin typeface="宋体" panose="02010600030101010101" pitchFamily="2" charset="-122"/>
                <a:sym typeface="+mn-ea"/>
              </a:rPr>
              <a:t>被虫蛀蚀，</a:t>
            </a:r>
            <a:r>
              <a:rPr lang="zh-CN" altLang="en-US" sz="1600" b="1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伤及胚或胚乳的颗粒。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73" name="iSľîḑê"/>
          <p:cNvGrpSpPr/>
          <p:nvPr/>
        </p:nvGrpSpPr>
        <p:grpSpPr>
          <a:xfrm>
            <a:off x="686708" y="4178168"/>
            <a:ext cx="410200" cy="410198"/>
            <a:chOff x="9152178" y="153560"/>
            <a:chExt cx="444222" cy="444220"/>
          </a:xfrm>
        </p:grpSpPr>
        <p:sp>
          <p:nvSpPr>
            <p:cNvPr id="74" name="ïṩļïḓe"/>
            <p:cNvSpPr/>
            <p:nvPr/>
          </p:nvSpPr>
          <p:spPr>
            <a:xfrm>
              <a:off x="9152178" y="153560"/>
              <a:ext cx="444222" cy="444220"/>
            </a:xfrm>
            <a:prstGeom prst="roundRect">
              <a:avLst/>
            </a:prstGeom>
            <a:solidFill>
              <a:schemeClr val="accent5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75" name="iŝḷídé"/>
            <p:cNvSpPr>
              <a:spLocks noChangeAspect="1"/>
            </p:cNvSpPr>
            <p:nvPr/>
          </p:nvSpPr>
          <p:spPr bwMode="auto">
            <a:xfrm>
              <a:off x="9283191" y="272890"/>
              <a:ext cx="187529" cy="205561"/>
            </a:xfrm>
            <a:custGeom>
              <a:avLst/>
              <a:gdLst>
                <a:gd name="connsiteX0" fmla="*/ 248770 w 495300"/>
                <a:gd name="connsiteY0" fmla="*/ 621 h 542925"/>
                <a:gd name="connsiteX1" fmla="*/ 496420 w 495300"/>
                <a:gd name="connsiteY1" fmla="*/ 248271 h 542925"/>
                <a:gd name="connsiteX2" fmla="*/ 323827 w 495300"/>
                <a:gd name="connsiteY2" fmla="*/ 484396 h 542925"/>
                <a:gd name="connsiteX3" fmla="*/ 346973 w 495300"/>
                <a:gd name="connsiteY3" fmla="*/ 524496 h 542925"/>
                <a:gd name="connsiteX4" fmla="*/ 420220 w 495300"/>
                <a:gd name="connsiteY4" fmla="*/ 524496 h 542925"/>
                <a:gd name="connsiteX5" fmla="*/ 420220 w 495300"/>
                <a:gd name="connsiteY5" fmla="*/ 543546 h 542925"/>
                <a:gd name="connsiteX6" fmla="*/ 77320 w 495300"/>
                <a:gd name="connsiteY6" fmla="*/ 543546 h 542925"/>
                <a:gd name="connsiteX7" fmla="*/ 77320 w 495300"/>
                <a:gd name="connsiteY7" fmla="*/ 524496 h 542925"/>
                <a:gd name="connsiteX8" fmla="*/ 150567 w 495300"/>
                <a:gd name="connsiteY8" fmla="*/ 524496 h 542925"/>
                <a:gd name="connsiteX9" fmla="*/ 173713 w 495300"/>
                <a:gd name="connsiteY9" fmla="*/ 484396 h 542925"/>
                <a:gd name="connsiteX10" fmla="*/ 1120 w 495300"/>
                <a:gd name="connsiteY10" fmla="*/ 248271 h 542925"/>
                <a:gd name="connsiteX11" fmla="*/ 248770 w 495300"/>
                <a:gd name="connsiteY11" fmla="*/ 621 h 542925"/>
                <a:gd name="connsiteX12" fmla="*/ 192763 w 495300"/>
                <a:gd name="connsiteY12" fmla="*/ 489539 h 542925"/>
                <a:gd name="connsiteX13" fmla="*/ 172570 w 495300"/>
                <a:gd name="connsiteY13" fmla="*/ 524496 h 542925"/>
                <a:gd name="connsiteX14" fmla="*/ 324970 w 495300"/>
                <a:gd name="connsiteY14" fmla="*/ 524496 h 542925"/>
                <a:gd name="connsiteX15" fmla="*/ 304777 w 495300"/>
                <a:gd name="connsiteY15" fmla="*/ 489539 h 542925"/>
                <a:gd name="connsiteX16" fmla="*/ 248770 w 495300"/>
                <a:gd name="connsiteY16" fmla="*/ 495921 h 542925"/>
                <a:gd name="connsiteX17" fmla="*/ 192763 w 495300"/>
                <a:gd name="connsiteY17" fmla="*/ 489539 h 542925"/>
                <a:gd name="connsiteX18" fmla="*/ 248770 w 495300"/>
                <a:gd name="connsiteY18" fmla="*/ 143496 h 542925"/>
                <a:gd name="connsiteX19" fmla="*/ 143995 w 495300"/>
                <a:gd name="connsiteY19" fmla="*/ 248271 h 542925"/>
                <a:gd name="connsiteX20" fmla="*/ 248770 w 495300"/>
                <a:gd name="connsiteY20" fmla="*/ 353046 h 542925"/>
                <a:gd name="connsiteX21" fmla="*/ 353545 w 495300"/>
                <a:gd name="connsiteY21" fmla="*/ 248271 h 542925"/>
                <a:gd name="connsiteX22" fmla="*/ 248770 w 495300"/>
                <a:gd name="connsiteY22" fmla="*/ 143496 h 542925"/>
                <a:gd name="connsiteX23" fmla="*/ 367833 w 495300"/>
                <a:gd name="connsiteY23" fmla="*/ 114921 h 542925"/>
                <a:gd name="connsiteX24" fmla="*/ 353545 w 495300"/>
                <a:gd name="connsiteY24" fmla="*/ 129209 h 542925"/>
                <a:gd name="connsiteX25" fmla="*/ 367833 w 495300"/>
                <a:gd name="connsiteY25" fmla="*/ 143496 h 542925"/>
                <a:gd name="connsiteX26" fmla="*/ 382120 w 495300"/>
                <a:gd name="connsiteY26" fmla="*/ 129209 h 542925"/>
                <a:gd name="connsiteX27" fmla="*/ 367833 w 495300"/>
                <a:gd name="connsiteY27" fmla="*/ 114921 h 542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95300" h="542925">
                  <a:moveTo>
                    <a:pt x="248770" y="621"/>
                  </a:moveTo>
                  <a:cubicBezTo>
                    <a:pt x="385549" y="621"/>
                    <a:pt x="496420" y="111492"/>
                    <a:pt x="496420" y="248271"/>
                  </a:cubicBezTo>
                  <a:cubicBezTo>
                    <a:pt x="496420" y="358856"/>
                    <a:pt x="423935" y="452582"/>
                    <a:pt x="323827" y="484396"/>
                  </a:cubicBezTo>
                  <a:lnTo>
                    <a:pt x="346973" y="524496"/>
                  </a:lnTo>
                  <a:lnTo>
                    <a:pt x="420220" y="524496"/>
                  </a:lnTo>
                  <a:lnTo>
                    <a:pt x="420220" y="543546"/>
                  </a:lnTo>
                  <a:lnTo>
                    <a:pt x="77320" y="543546"/>
                  </a:lnTo>
                  <a:lnTo>
                    <a:pt x="77320" y="524496"/>
                  </a:lnTo>
                  <a:lnTo>
                    <a:pt x="150567" y="524496"/>
                  </a:lnTo>
                  <a:lnTo>
                    <a:pt x="173713" y="484396"/>
                  </a:lnTo>
                  <a:cubicBezTo>
                    <a:pt x="73605" y="452582"/>
                    <a:pt x="1120" y="358856"/>
                    <a:pt x="1120" y="248271"/>
                  </a:cubicBezTo>
                  <a:cubicBezTo>
                    <a:pt x="1120" y="111492"/>
                    <a:pt x="111991" y="621"/>
                    <a:pt x="248770" y="621"/>
                  </a:cubicBezTo>
                  <a:close/>
                  <a:moveTo>
                    <a:pt x="192763" y="489539"/>
                  </a:moveTo>
                  <a:lnTo>
                    <a:pt x="172570" y="524496"/>
                  </a:lnTo>
                  <a:lnTo>
                    <a:pt x="324970" y="524496"/>
                  </a:lnTo>
                  <a:lnTo>
                    <a:pt x="304777" y="489539"/>
                  </a:lnTo>
                  <a:cubicBezTo>
                    <a:pt x="286775" y="493730"/>
                    <a:pt x="268010" y="495921"/>
                    <a:pt x="248770" y="495921"/>
                  </a:cubicBezTo>
                  <a:cubicBezTo>
                    <a:pt x="229530" y="495921"/>
                    <a:pt x="210765" y="493730"/>
                    <a:pt x="192763" y="489539"/>
                  </a:cubicBezTo>
                  <a:close/>
                  <a:moveTo>
                    <a:pt x="248770" y="143496"/>
                  </a:moveTo>
                  <a:cubicBezTo>
                    <a:pt x="190858" y="143496"/>
                    <a:pt x="143995" y="190359"/>
                    <a:pt x="143995" y="248271"/>
                  </a:cubicBezTo>
                  <a:cubicBezTo>
                    <a:pt x="143995" y="306183"/>
                    <a:pt x="190858" y="353046"/>
                    <a:pt x="248770" y="353046"/>
                  </a:cubicBezTo>
                  <a:cubicBezTo>
                    <a:pt x="306682" y="353046"/>
                    <a:pt x="353545" y="306183"/>
                    <a:pt x="353545" y="248271"/>
                  </a:cubicBezTo>
                  <a:cubicBezTo>
                    <a:pt x="353545" y="190359"/>
                    <a:pt x="306682" y="143496"/>
                    <a:pt x="248770" y="143496"/>
                  </a:cubicBezTo>
                  <a:close/>
                  <a:moveTo>
                    <a:pt x="367833" y="114921"/>
                  </a:moveTo>
                  <a:cubicBezTo>
                    <a:pt x="359927" y="114921"/>
                    <a:pt x="353545" y="121303"/>
                    <a:pt x="353545" y="129209"/>
                  </a:cubicBezTo>
                  <a:cubicBezTo>
                    <a:pt x="353545" y="137114"/>
                    <a:pt x="359927" y="143496"/>
                    <a:pt x="367833" y="143496"/>
                  </a:cubicBezTo>
                  <a:cubicBezTo>
                    <a:pt x="375738" y="143496"/>
                    <a:pt x="382120" y="137114"/>
                    <a:pt x="382120" y="129209"/>
                  </a:cubicBezTo>
                  <a:cubicBezTo>
                    <a:pt x="382120" y="121303"/>
                    <a:pt x="375738" y="114921"/>
                    <a:pt x="367833" y="1149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6" name="组合 14"/>
          <p:cNvGrpSpPr/>
          <p:nvPr/>
        </p:nvGrpSpPr>
        <p:grpSpPr>
          <a:xfrm>
            <a:off x="4171950" y="3166110"/>
            <a:ext cx="7189788" cy="3470275"/>
            <a:chOff x="611560" y="1844824"/>
            <a:chExt cx="8078925" cy="2880000"/>
          </a:xfrm>
        </p:grpSpPr>
        <p:pic>
          <p:nvPicPr>
            <p:cNvPr id="7" name="Picture 10" descr="虫蚀粒1[带标记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11560" y="1844824"/>
              <a:ext cx="3861525" cy="288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" name="Picture 9" descr="小麦虫蚀粒-5[带标记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933830" y="1880758"/>
              <a:ext cx="3756655" cy="2808131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îḍê"/>
          <p:cNvSpPr/>
          <p:nvPr/>
        </p:nvSpPr>
        <p:spPr>
          <a:xfrm flipH="1">
            <a:off x="660400" y="1331468"/>
            <a:ext cx="10864850" cy="2514600"/>
          </a:xfrm>
          <a:prstGeom prst="roundRect">
            <a:avLst>
              <a:gd name="adj" fmla="val 41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ïşlïďè"/>
          <p:cNvSpPr/>
          <p:nvPr/>
        </p:nvSpPr>
        <p:spPr>
          <a:xfrm>
            <a:off x="660400" y="1331468"/>
            <a:ext cx="3330575" cy="2514600"/>
          </a:xfrm>
          <a:prstGeom prst="roundRect">
            <a:avLst>
              <a:gd name="adj" fmla="val 4100"/>
            </a:avLst>
          </a:prstGeom>
          <a:solidFill>
            <a:schemeClr val="accent2"/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31" name="îS1ïďé"/>
          <p:cNvSpPr txBox="1"/>
          <p:nvPr/>
        </p:nvSpPr>
        <p:spPr>
          <a:xfrm>
            <a:off x="932815" y="1365885"/>
            <a:ext cx="3022600" cy="7556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不完善粒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iṣļiḋè"/>
          <p:cNvSpPr/>
          <p:nvPr/>
        </p:nvSpPr>
        <p:spPr>
          <a:xfrm flipH="1">
            <a:off x="961028" y="2170666"/>
            <a:ext cx="2786038" cy="156845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受到损伤但尚有使用价值的颗粒，包括下列几种：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虫蚀粒、病斑粒、破损粒、生芽粒、生霉粒。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iS1ïḍè"/>
          <p:cNvSpPr txBox="1"/>
          <p:nvPr/>
        </p:nvSpPr>
        <p:spPr>
          <a:xfrm>
            <a:off x="1187778" y="4228895"/>
            <a:ext cx="2355085" cy="5219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R="0" lvl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、病斑粒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iṩḻiḍe"/>
          <p:cNvSpPr/>
          <p:nvPr/>
        </p:nvSpPr>
        <p:spPr>
          <a:xfrm flipH="1">
            <a:off x="682625" y="4693920"/>
            <a:ext cx="2585720" cy="119888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粒面带有病斑</a:t>
            </a: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1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伤及胚或胚乳的颗粒</a:t>
            </a:r>
            <a:r>
              <a:rPr lang="zh-CN" altLang="en-US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，其中赤霉病粒、黑胚粒。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67" name="iṡ1ïdè"/>
          <p:cNvGrpSpPr/>
          <p:nvPr/>
        </p:nvGrpSpPr>
        <p:grpSpPr>
          <a:xfrm>
            <a:off x="683010" y="4284848"/>
            <a:ext cx="410200" cy="410198"/>
            <a:chOff x="6745836" y="153560"/>
            <a:chExt cx="444222" cy="444220"/>
          </a:xfrm>
        </p:grpSpPr>
        <p:sp>
          <p:nvSpPr>
            <p:cNvPr id="68" name="işlïḓè"/>
            <p:cNvSpPr/>
            <p:nvPr/>
          </p:nvSpPr>
          <p:spPr>
            <a:xfrm>
              <a:off x="6745836" y="153560"/>
              <a:ext cx="444222" cy="44422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ïṥḷídè"/>
            <p:cNvSpPr>
              <a:spLocks noChangeAspect="1"/>
            </p:cNvSpPr>
            <p:nvPr/>
          </p:nvSpPr>
          <p:spPr bwMode="auto">
            <a:xfrm>
              <a:off x="6865167" y="290104"/>
              <a:ext cx="205561" cy="17113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14343" name="组合 13"/>
          <p:cNvGrpSpPr/>
          <p:nvPr/>
        </p:nvGrpSpPr>
        <p:grpSpPr>
          <a:xfrm>
            <a:off x="4248785" y="3342005"/>
            <a:ext cx="7018020" cy="3055620"/>
            <a:chOff x="637223" y="1802528"/>
            <a:chExt cx="7888709" cy="2896595"/>
          </a:xfrm>
        </p:grpSpPr>
        <p:pic>
          <p:nvPicPr>
            <p:cNvPr id="14345" name="Picture 11" descr="小麦病斑粒[带标记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7223" y="1819123"/>
              <a:ext cx="3835752" cy="288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4346" name="Picture 10" descr="小麦病斑粒-2-5[带标记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673132" y="1802528"/>
              <a:ext cx="3852800" cy="2880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îḍê"/>
          <p:cNvSpPr/>
          <p:nvPr/>
        </p:nvSpPr>
        <p:spPr>
          <a:xfrm flipH="1">
            <a:off x="660400" y="1331468"/>
            <a:ext cx="10864850" cy="2514600"/>
          </a:xfrm>
          <a:prstGeom prst="roundRect">
            <a:avLst>
              <a:gd name="adj" fmla="val 41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ïşlïďè"/>
          <p:cNvSpPr/>
          <p:nvPr/>
        </p:nvSpPr>
        <p:spPr>
          <a:xfrm>
            <a:off x="660400" y="1331468"/>
            <a:ext cx="3330575" cy="2514600"/>
          </a:xfrm>
          <a:prstGeom prst="roundRect">
            <a:avLst>
              <a:gd name="adj" fmla="val 4100"/>
            </a:avLst>
          </a:prstGeom>
          <a:solidFill>
            <a:schemeClr val="accent2"/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31" name="îS1ïďé"/>
          <p:cNvSpPr txBox="1"/>
          <p:nvPr/>
        </p:nvSpPr>
        <p:spPr>
          <a:xfrm>
            <a:off x="932815" y="1365885"/>
            <a:ext cx="3022600" cy="7556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不完善粒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iṣļiḋè"/>
          <p:cNvSpPr/>
          <p:nvPr/>
        </p:nvSpPr>
        <p:spPr>
          <a:xfrm flipH="1">
            <a:off x="961028" y="2170666"/>
            <a:ext cx="2786038" cy="156845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受到损伤但尚有使用价值的颗粒，包括下列几种：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虫蚀粒、病斑粒、破损粒、生芽粒、生霉粒。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iS1ïḍè"/>
          <p:cNvSpPr txBox="1"/>
          <p:nvPr/>
        </p:nvSpPr>
        <p:spPr>
          <a:xfrm>
            <a:off x="1187778" y="4228895"/>
            <a:ext cx="2355085" cy="5219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R="0" lvl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、破损粒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iṩḻiḍe"/>
          <p:cNvSpPr/>
          <p:nvPr/>
        </p:nvSpPr>
        <p:spPr>
          <a:xfrm flipH="1">
            <a:off x="682625" y="4693920"/>
            <a:ext cx="2585720" cy="82994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lang="zh-CN" altLang="en-US" sz="16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压扁、破损，伤及胚或胚乳的颗粒</a:t>
            </a:r>
            <a:r>
              <a:rPr lang="zh-CN" altLang="en-US" sz="160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67" name="iṡ1ïdè"/>
          <p:cNvGrpSpPr/>
          <p:nvPr/>
        </p:nvGrpSpPr>
        <p:grpSpPr>
          <a:xfrm>
            <a:off x="683010" y="4284848"/>
            <a:ext cx="410200" cy="410198"/>
            <a:chOff x="6745836" y="153560"/>
            <a:chExt cx="444222" cy="444220"/>
          </a:xfrm>
        </p:grpSpPr>
        <p:sp>
          <p:nvSpPr>
            <p:cNvPr id="68" name="işlïḓè"/>
            <p:cNvSpPr/>
            <p:nvPr/>
          </p:nvSpPr>
          <p:spPr>
            <a:xfrm>
              <a:off x="6745836" y="153560"/>
              <a:ext cx="444222" cy="44422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ïṥḷídè"/>
            <p:cNvSpPr>
              <a:spLocks noChangeAspect="1"/>
            </p:cNvSpPr>
            <p:nvPr/>
          </p:nvSpPr>
          <p:spPr bwMode="auto">
            <a:xfrm>
              <a:off x="6865167" y="290104"/>
              <a:ext cx="205561" cy="17113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0488" name="组合 10"/>
          <p:cNvGrpSpPr/>
          <p:nvPr/>
        </p:nvGrpSpPr>
        <p:grpSpPr>
          <a:xfrm>
            <a:off x="4299585" y="2896870"/>
            <a:ext cx="6873240" cy="3322320"/>
            <a:chOff x="827984" y="1988840"/>
            <a:chExt cx="7524808" cy="2880000"/>
          </a:xfrm>
        </p:grpSpPr>
        <p:pic>
          <p:nvPicPr>
            <p:cNvPr id="20489" name="Picture 9" descr="破损粒[带标记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27984" y="1988840"/>
              <a:ext cx="3600000" cy="288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490" name="Picture 8" descr="小麦破损粒-5[带标记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499992" y="1988840"/>
              <a:ext cx="3852800" cy="2880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îḍê"/>
          <p:cNvSpPr/>
          <p:nvPr/>
        </p:nvSpPr>
        <p:spPr>
          <a:xfrm flipH="1">
            <a:off x="660400" y="1331468"/>
            <a:ext cx="10864850" cy="2514600"/>
          </a:xfrm>
          <a:prstGeom prst="roundRect">
            <a:avLst>
              <a:gd name="adj" fmla="val 41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ïşlïďè"/>
          <p:cNvSpPr/>
          <p:nvPr/>
        </p:nvSpPr>
        <p:spPr>
          <a:xfrm>
            <a:off x="660400" y="1331468"/>
            <a:ext cx="3330575" cy="2514600"/>
          </a:xfrm>
          <a:prstGeom prst="roundRect">
            <a:avLst>
              <a:gd name="adj" fmla="val 4100"/>
            </a:avLst>
          </a:prstGeom>
          <a:solidFill>
            <a:schemeClr val="accent2"/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31" name="îS1ïďé"/>
          <p:cNvSpPr txBox="1"/>
          <p:nvPr/>
        </p:nvSpPr>
        <p:spPr>
          <a:xfrm>
            <a:off x="932815" y="1365885"/>
            <a:ext cx="3022600" cy="7556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不完善粒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iṣļiḋè"/>
          <p:cNvSpPr/>
          <p:nvPr/>
        </p:nvSpPr>
        <p:spPr>
          <a:xfrm flipH="1">
            <a:off x="961028" y="2170666"/>
            <a:ext cx="2786038" cy="156845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受到损伤但尚有使用价值的颗粒，包括下列几种：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虫蚀粒、病斑粒、破损粒、生芽粒、生霉粒。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iS1ïḍè"/>
          <p:cNvSpPr txBox="1"/>
          <p:nvPr/>
        </p:nvSpPr>
        <p:spPr>
          <a:xfrm>
            <a:off x="1187778" y="4228895"/>
            <a:ext cx="2355085" cy="5219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R="0" lvl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、生霉粒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iṩḻiḍe"/>
          <p:cNvSpPr/>
          <p:nvPr/>
        </p:nvSpPr>
        <p:spPr>
          <a:xfrm flipH="1">
            <a:off x="682625" y="4693920"/>
            <a:ext cx="3332480" cy="157797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Ø"/>
              <a:defRPr/>
            </a:pPr>
            <a:r>
              <a:rPr lang="zh-CN" altLang="en-US" sz="160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sym typeface="+mn-ea"/>
              </a:rPr>
              <a:t>粒面生霉的颗粒。 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Ø"/>
              <a:defRPr/>
            </a:pPr>
            <a:r>
              <a:rPr lang="zh-CN" altLang="zh-CN" sz="160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霉变粒是指粒面明显生霉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Ø"/>
              <a:defRPr/>
            </a:pPr>
            <a:r>
              <a:rPr lang="zh-CN" altLang="zh-CN" sz="160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并伤及胚和胚乳（子叶）、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Ø"/>
              <a:defRPr/>
            </a:pPr>
            <a:r>
              <a:rPr lang="zh-CN" altLang="zh-CN" sz="160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无食用价值的颗粒</a:t>
            </a:r>
            <a:r>
              <a:rPr lang="zh-CN" altLang="en-US" sz="160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，</a:t>
            </a:r>
            <a:endParaRPr kumimoji="0" lang="en-US" altLang="zh-CN" sz="1600" b="0" i="0" u="none" strike="noStrike" kern="1200" cap="none" spc="0" normalizeH="0" baseline="0" noProof="0" dirty="0" smtClean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285750" marR="0" lvl="0" indent="-285750" algn="l" defTabSz="4572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Clr>
                <a:schemeClr val="hlink"/>
              </a:buClr>
              <a:buSzPct val="115000"/>
              <a:buFont typeface="Wingdings" panose="05000000000000000000" pitchFamily="2" charset="2"/>
              <a:buChar char="Ø"/>
              <a:defRPr/>
            </a:pPr>
            <a:r>
              <a:rPr lang="zh-CN" altLang="en-US" sz="1600" noProof="0" dirty="0" smtClean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sym typeface="+mn-ea"/>
              </a:rPr>
              <a:t>归属杂质）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67" name="iṡ1ïdè"/>
          <p:cNvGrpSpPr/>
          <p:nvPr/>
        </p:nvGrpSpPr>
        <p:grpSpPr>
          <a:xfrm>
            <a:off x="683010" y="4284848"/>
            <a:ext cx="410200" cy="410198"/>
            <a:chOff x="6745836" y="153560"/>
            <a:chExt cx="444222" cy="444220"/>
          </a:xfrm>
        </p:grpSpPr>
        <p:sp>
          <p:nvSpPr>
            <p:cNvPr id="68" name="işlïḓè"/>
            <p:cNvSpPr/>
            <p:nvPr/>
          </p:nvSpPr>
          <p:spPr>
            <a:xfrm>
              <a:off x="6745836" y="153560"/>
              <a:ext cx="444222" cy="44422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ïṥḷídè"/>
            <p:cNvSpPr>
              <a:spLocks noChangeAspect="1"/>
            </p:cNvSpPr>
            <p:nvPr/>
          </p:nvSpPr>
          <p:spPr bwMode="auto">
            <a:xfrm>
              <a:off x="6865167" y="290104"/>
              <a:ext cx="205561" cy="17113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21509" name="Picture 8" descr="小麦生霉粒-5[带标记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17210" y="2546350"/>
            <a:ext cx="4058920" cy="388747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ïśḻiď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ïsḻîḍê"/>
          <p:cNvSpPr/>
          <p:nvPr/>
        </p:nvSpPr>
        <p:spPr>
          <a:xfrm flipH="1">
            <a:off x="660400" y="1331468"/>
            <a:ext cx="10864850" cy="2514600"/>
          </a:xfrm>
          <a:prstGeom prst="roundRect">
            <a:avLst>
              <a:gd name="adj" fmla="val 4100"/>
            </a:avLst>
          </a:prstGeom>
          <a:blipFill dpi="0" rotWithShape="1">
            <a:blip r:embed="rId1" cstate="screen"/>
            <a:srcRect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" name="ïşlïďè"/>
          <p:cNvSpPr/>
          <p:nvPr/>
        </p:nvSpPr>
        <p:spPr>
          <a:xfrm>
            <a:off x="660400" y="1331468"/>
            <a:ext cx="3330575" cy="2514600"/>
          </a:xfrm>
          <a:prstGeom prst="roundRect">
            <a:avLst>
              <a:gd name="adj" fmla="val 4100"/>
            </a:avLst>
          </a:prstGeom>
          <a:solidFill>
            <a:schemeClr val="accent2"/>
          </a:solid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en-US" altLang="zh-CN" sz="1800" b="1" dirty="0">
              <a:solidFill>
                <a:schemeClr val="accent2"/>
              </a:solidFill>
            </a:endParaRPr>
          </a:p>
        </p:txBody>
      </p:sp>
      <p:sp>
        <p:nvSpPr>
          <p:cNvPr id="31" name="îS1ïďé"/>
          <p:cNvSpPr txBox="1"/>
          <p:nvPr/>
        </p:nvSpPr>
        <p:spPr>
          <a:xfrm>
            <a:off x="932815" y="1365885"/>
            <a:ext cx="3022600" cy="75565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不完善粒</a:t>
            </a:r>
            <a:endParaRPr lang="zh-CN" altLang="en-US" sz="36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2" name="iṣļiḋè"/>
          <p:cNvSpPr/>
          <p:nvPr/>
        </p:nvSpPr>
        <p:spPr>
          <a:xfrm flipH="1">
            <a:off x="961028" y="2170666"/>
            <a:ext cx="2786038" cy="156845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受到损伤但尚有使用价值的颗粒，包括下列几种：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  <a:p>
            <a:pPr marL="0" marR="0" lvl="0" indent="0" defTabSz="913765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虫蚀粒、病斑粒、破损粒、生芽粒、生霉粒。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21" name="iS1ïḍè"/>
          <p:cNvSpPr txBox="1"/>
          <p:nvPr/>
        </p:nvSpPr>
        <p:spPr>
          <a:xfrm>
            <a:off x="1187778" y="4228895"/>
            <a:ext cx="2355085" cy="521970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marR="0" lvl="0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、生芽粒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2" name="iṩḻiḍe"/>
          <p:cNvSpPr/>
          <p:nvPr/>
        </p:nvSpPr>
        <p:spPr>
          <a:xfrm flipH="1">
            <a:off x="682625" y="4693920"/>
            <a:ext cx="2585720" cy="119888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defTabSz="913765">
              <a:lnSpc>
                <a:spcPct val="150000"/>
              </a:lnSpc>
              <a:buSzPct val="25000"/>
              <a:defRPr/>
            </a:pPr>
            <a:r>
              <a:rPr lang="zh-CN" altLang="en-US" sz="1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粒面带有病斑</a:t>
            </a:r>
            <a:r>
              <a:rPr lang="zh-CN" altLang="en-US" sz="1600" b="1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，</a:t>
            </a:r>
            <a:r>
              <a:rPr lang="zh-CN" altLang="en-US" sz="1600" b="1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伤及胚或胚乳的颗粒</a:t>
            </a:r>
            <a:r>
              <a:rPr lang="zh-CN" altLang="en-US" sz="1600" b="1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宋体" panose="02010600030101010101" pitchFamily="2" charset="-122"/>
                <a:sym typeface="+mn-ea"/>
              </a:rPr>
              <a:t>，其中赤霉病粒、黑胚粒。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grpSp>
        <p:nvGrpSpPr>
          <p:cNvPr id="67" name="iṡ1ïdè"/>
          <p:cNvGrpSpPr/>
          <p:nvPr/>
        </p:nvGrpSpPr>
        <p:grpSpPr>
          <a:xfrm>
            <a:off x="683010" y="4284848"/>
            <a:ext cx="410200" cy="410198"/>
            <a:chOff x="6745836" y="153560"/>
            <a:chExt cx="444222" cy="444220"/>
          </a:xfrm>
        </p:grpSpPr>
        <p:sp>
          <p:nvSpPr>
            <p:cNvPr id="68" name="işlïḓè"/>
            <p:cNvSpPr/>
            <p:nvPr/>
          </p:nvSpPr>
          <p:spPr>
            <a:xfrm>
              <a:off x="6745836" y="153560"/>
              <a:ext cx="444222" cy="444220"/>
            </a:xfrm>
            <a:prstGeom prst="roundRect">
              <a:avLst/>
            </a:prstGeom>
            <a:solidFill>
              <a:schemeClr val="accent2"/>
            </a:solidFill>
            <a:ln w="12700" cap="rnd">
              <a:noFill/>
              <a:prstDash val="solid"/>
              <a:rou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 defTabSz="914400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69" name="ïṥḷídè"/>
            <p:cNvSpPr>
              <a:spLocks noChangeAspect="1"/>
            </p:cNvSpPr>
            <p:nvPr/>
          </p:nvSpPr>
          <p:spPr bwMode="auto">
            <a:xfrm>
              <a:off x="6865167" y="290104"/>
              <a:ext cx="205561" cy="171132"/>
            </a:xfrm>
            <a:custGeom>
              <a:avLst/>
              <a:gdLst>
                <a:gd name="connsiteX0" fmla="*/ 483573 w 526297"/>
                <a:gd name="connsiteY0" fmla="*/ 133971 h 438150"/>
                <a:gd name="connsiteX1" fmla="*/ 527674 w 526297"/>
                <a:gd name="connsiteY1" fmla="*/ 178072 h 438150"/>
                <a:gd name="connsiteX2" fmla="*/ 527579 w 526297"/>
                <a:gd name="connsiteY2" fmla="*/ 181501 h 438150"/>
                <a:gd name="connsiteX3" fmla="*/ 514244 w 526297"/>
                <a:gd name="connsiteY3" fmla="*/ 355237 h 438150"/>
                <a:gd name="connsiteX4" fmla="*/ 485764 w 526297"/>
                <a:gd name="connsiteY4" fmla="*/ 381621 h 438150"/>
                <a:gd name="connsiteX5" fmla="*/ 454998 w 526297"/>
                <a:gd name="connsiteY5" fmla="*/ 381621 h 438150"/>
                <a:gd name="connsiteX6" fmla="*/ 454998 w 526297"/>
                <a:gd name="connsiteY6" fmla="*/ 438771 h 438150"/>
                <a:gd name="connsiteX7" fmla="*/ 435948 w 526297"/>
                <a:gd name="connsiteY7" fmla="*/ 438771 h 438150"/>
                <a:gd name="connsiteX8" fmla="*/ 435948 w 526297"/>
                <a:gd name="connsiteY8" fmla="*/ 381621 h 438150"/>
                <a:gd name="connsiteX9" fmla="*/ 93048 w 526297"/>
                <a:gd name="connsiteY9" fmla="*/ 381621 h 438150"/>
                <a:gd name="connsiteX10" fmla="*/ 93048 w 526297"/>
                <a:gd name="connsiteY10" fmla="*/ 438771 h 438150"/>
                <a:gd name="connsiteX11" fmla="*/ 73998 w 526297"/>
                <a:gd name="connsiteY11" fmla="*/ 438771 h 438150"/>
                <a:gd name="connsiteX12" fmla="*/ 73998 w 526297"/>
                <a:gd name="connsiteY12" fmla="*/ 381621 h 438150"/>
                <a:gd name="connsiteX13" fmla="*/ 43328 w 526297"/>
                <a:gd name="connsiteY13" fmla="*/ 381621 h 438150"/>
                <a:gd name="connsiteX14" fmla="*/ 14848 w 526297"/>
                <a:gd name="connsiteY14" fmla="*/ 355237 h 438150"/>
                <a:gd name="connsiteX15" fmla="*/ 1513 w 526297"/>
                <a:gd name="connsiteY15" fmla="*/ 181501 h 438150"/>
                <a:gd name="connsiteX16" fmla="*/ 42089 w 526297"/>
                <a:gd name="connsiteY16" fmla="*/ 134162 h 438150"/>
                <a:gd name="connsiteX17" fmla="*/ 45518 w 526297"/>
                <a:gd name="connsiteY17" fmla="*/ 134066 h 438150"/>
                <a:gd name="connsiteX18" fmla="*/ 101906 w 526297"/>
                <a:gd name="connsiteY18" fmla="*/ 180834 h 438150"/>
                <a:gd name="connsiteX19" fmla="*/ 121623 w 526297"/>
                <a:gd name="connsiteY19" fmla="*/ 286371 h 438150"/>
                <a:gd name="connsiteX20" fmla="*/ 407373 w 526297"/>
                <a:gd name="connsiteY20" fmla="*/ 286371 h 438150"/>
                <a:gd name="connsiteX21" fmla="*/ 427185 w 526297"/>
                <a:gd name="connsiteY21" fmla="*/ 180739 h 438150"/>
                <a:gd name="connsiteX22" fmla="*/ 483573 w 526297"/>
                <a:gd name="connsiteY22" fmla="*/ 133971 h 438150"/>
                <a:gd name="connsiteX23" fmla="*/ 416898 w 526297"/>
                <a:gd name="connsiteY23" fmla="*/ 621 h 438150"/>
                <a:gd name="connsiteX24" fmla="*/ 483573 w 526297"/>
                <a:gd name="connsiteY24" fmla="*/ 67296 h 438150"/>
                <a:gd name="connsiteX25" fmla="*/ 483573 w 526297"/>
                <a:gd name="connsiteY25" fmla="*/ 115397 h 438150"/>
                <a:gd name="connsiteX26" fmla="*/ 476429 w 526297"/>
                <a:gd name="connsiteY26" fmla="*/ 114921 h 438150"/>
                <a:gd name="connsiteX27" fmla="*/ 412040 w 526297"/>
                <a:gd name="connsiteY27" fmla="*/ 166451 h 438150"/>
                <a:gd name="connsiteX28" fmla="*/ 411564 w 526297"/>
                <a:gd name="connsiteY28" fmla="*/ 168737 h 438150"/>
                <a:gd name="connsiteX29" fmla="*/ 393086 w 526297"/>
                <a:gd name="connsiteY29" fmla="*/ 267321 h 438150"/>
                <a:gd name="connsiteX30" fmla="*/ 135911 w 526297"/>
                <a:gd name="connsiteY30" fmla="*/ 267321 h 438150"/>
                <a:gd name="connsiteX31" fmla="*/ 117432 w 526297"/>
                <a:gd name="connsiteY31" fmla="*/ 168737 h 438150"/>
                <a:gd name="connsiteX32" fmla="*/ 52567 w 526297"/>
                <a:gd name="connsiteY32" fmla="*/ 114921 h 438150"/>
                <a:gd name="connsiteX33" fmla="*/ 54948 w 526297"/>
                <a:gd name="connsiteY33" fmla="*/ 67296 h 438150"/>
                <a:gd name="connsiteX34" fmla="*/ 121623 w 526297"/>
                <a:gd name="connsiteY34" fmla="*/ 621 h 438150"/>
                <a:gd name="connsiteX35" fmla="*/ 416898 w 526297"/>
                <a:gd name="connsiteY35" fmla="*/ 621 h 438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26297" h="438150">
                  <a:moveTo>
                    <a:pt x="483573" y="133971"/>
                  </a:moveTo>
                  <a:cubicBezTo>
                    <a:pt x="507957" y="133971"/>
                    <a:pt x="527674" y="153688"/>
                    <a:pt x="527674" y="178072"/>
                  </a:cubicBezTo>
                  <a:cubicBezTo>
                    <a:pt x="527674" y="179215"/>
                    <a:pt x="527674" y="180358"/>
                    <a:pt x="527579" y="181501"/>
                  </a:cubicBezTo>
                  <a:lnTo>
                    <a:pt x="514244" y="355237"/>
                  </a:lnTo>
                  <a:cubicBezTo>
                    <a:pt x="513101" y="370096"/>
                    <a:pt x="500718" y="381621"/>
                    <a:pt x="485764" y="381621"/>
                  </a:cubicBezTo>
                  <a:lnTo>
                    <a:pt x="454998" y="381621"/>
                  </a:lnTo>
                  <a:lnTo>
                    <a:pt x="454998" y="438771"/>
                  </a:lnTo>
                  <a:lnTo>
                    <a:pt x="435948" y="438771"/>
                  </a:lnTo>
                  <a:lnTo>
                    <a:pt x="435948" y="381621"/>
                  </a:lnTo>
                  <a:lnTo>
                    <a:pt x="93048" y="381621"/>
                  </a:lnTo>
                  <a:lnTo>
                    <a:pt x="93048" y="438771"/>
                  </a:lnTo>
                  <a:lnTo>
                    <a:pt x="73998" y="438771"/>
                  </a:lnTo>
                  <a:lnTo>
                    <a:pt x="73998" y="381621"/>
                  </a:lnTo>
                  <a:lnTo>
                    <a:pt x="43328" y="381621"/>
                  </a:lnTo>
                  <a:cubicBezTo>
                    <a:pt x="28373" y="381621"/>
                    <a:pt x="15991" y="370096"/>
                    <a:pt x="14848" y="355237"/>
                  </a:cubicBezTo>
                  <a:lnTo>
                    <a:pt x="1513" y="181501"/>
                  </a:lnTo>
                  <a:cubicBezTo>
                    <a:pt x="-392" y="157212"/>
                    <a:pt x="17801" y="135971"/>
                    <a:pt x="42089" y="134162"/>
                  </a:cubicBezTo>
                  <a:cubicBezTo>
                    <a:pt x="43232" y="134066"/>
                    <a:pt x="44375" y="134066"/>
                    <a:pt x="45518" y="134066"/>
                  </a:cubicBezTo>
                  <a:cubicBezTo>
                    <a:pt x="73141" y="134066"/>
                    <a:pt x="96858" y="153688"/>
                    <a:pt x="101906" y="180834"/>
                  </a:cubicBezTo>
                  <a:lnTo>
                    <a:pt x="121623" y="286371"/>
                  </a:lnTo>
                  <a:lnTo>
                    <a:pt x="407373" y="286371"/>
                  </a:lnTo>
                  <a:lnTo>
                    <a:pt x="427185" y="180739"/>
                  </a:lnTo>
                  <a:cubicBezTo>
                    <a:pt x="432233" y="153592"/>
                    <a:pt x="455951" y="133971"/>
                    <a:pt x="483573" y="133971"/>
                  </a:cubicBezTo>
                  <a:close/>
                  <a:moveTo>
                    <a:pt x="416898" y="621"/>
                  </a:moveTo>
                  <a:cubicBezTo>
                    <a:pt x="453760" y="621"/>
                    <a:pt x="483573" y="30434"/>
                    <a:pt x="483573" y="67296"/>
                  </a:cubicBezTo>
                  <a:lnTo>
                    <a:pt x="483573" y="115397"/>
                  </a:lnTo>
                  <a:cubicBezTo>
                    <a:pt x="481192" y="115112"/>
                    <a:pt x="478811" y="114921"/>
                    <a:pt x="476429" y="114921"/>
                  </a:cubicBezTo>
                  <a:cubicBezTo>
                    <a:pt x="445473" y="114921"/>
                    <a:pt x="418803" y="136448"/>
                    <a:pt x="412040" y="166451"/>
                  </a:cubicBezTo>
                  <a:lnTo>
                    <a:pt x="411564" y="168737"/>
                  </a:lnTo>
                  <a:lnTo>
                    <a:pt x="393086" y="267321"/>
                  </a:lnTo>
                  <a:lnTo>
                    <a:pt x="135911" y="267321"/>
                  </a:lnTo>
                  <a:lnTo>
                    <a:pt x="117432" y="168737"/>
                  </a:lnTo>
                  <a:cubicBezTo>
                    <a:pt x="111622" y="137495"/>
                    <a:pt x="84285" y="114921"/>
                    <a:pt x="52567" y="114921"/>
                  </a:cubicBezTo>
                  <a:lnTo>
                    <a:pt x="54948" y="67296"/>
                  </a:lnTo>
                  <a:cubicBezTo>
                    <a:pt x="54948" y="30434"/>
                    <a:pt x="84761" y="621"/>
                    <a:pt x="121623" y="621"/>
                  </a:cubicBezTo>
                  <a:lnTo>
                    <a:pt x="416898" y="6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3" name="矩形 2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grpSp>
        <p:nvGrpSpPr>
          <p:cNvPr id="22533" name="组合 15"/>
          <p:cNvGrpSpPr/>
          <p:nvPr/>
        </p:nvGrpSpPr>
        <p:grpSpPr>
          <a:xfrm>
            <a:off x="4313238" y="2121218"/>
            <a:ext cx="6861175" cy="3960812"/>
            <a:chOff x="1043608" y="1196992"/>
            <a:chExt cx="6932987" cy="4680041"/>
          </a:xfrm>
        </p:grpSpPr>
        <p:pic>
          <p:nvPicPr>
            <p:cNvPr id="22540" name="Picture 11" descr="生芽粒-种皮破裂[带标记]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43608" y="1196992"/>
              <a:ext cx="3234346" cy="216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1" name="Picture 10" descr="生芽粒（种皮隆起且与胚分离）[带标记]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88024" y="1196992"/>
              <a:ext cx="3188571" cy="216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2" name="Picture 13" descr="小麦生芽粒-5[带标记]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7624" y="3717032"/>
              <a:ext cx="2902500" cy="21600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43" name="Picture 12" descr="萌动局部4[带标记]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64088" y="3717033"/>
              <a:ext cx="2179548" cy="2160000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9" name="表格 18"/>
          <p:cNvGraphicFramePr>
            <a:graphicFrameLocks noGrp="1"/>
          </p:cNvGraphicFramePr>
          <p:nvPr/>
        </p:nvGraphicFramePr>
        <p:xfrm>
          <a:off x="3689668" y="3967163"/>
          <a:ext cx="7200900" cy="304800"/>
        </p:xfrm>
        <a:graphic>
          <a:graphicData uri="http://schemas.openxmlformats.org/drawingml/2006/table">
            <a:tbl>
              <a:tblPr/>
              <a:tblGrid>
                <a:gridCol w="3760471"/>
                <a:gridCol w="3440429"/>
              </a:tblGrid>
              <a:tr h="30480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   A 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种皮已破裂</a:t>
                      </a:r>
                      <a:r>
                        <a:rPr lang="en-US" alt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    </a:t>
                      </a:r>
                      <a:endParaRPr lang="en-US" alt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       B 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种皮隆起且与胚分离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75" marR="68575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3546793" y="6199188"/>
          <a:ext cx="8280400" cy="427038"/>
        </p:xfrm>
        <a:graphic>
          <a:graphicData uri="http://schemas.openxmlformats.org/drawingml/2006/table">
            <a:tbl>
              <a:tblPr/>
              <a:tblGrid>
                <a:gridCol w="4324209"/>
                <a:gridCol w="3956191"/>
              </a:tblGrid>
              <a:tr h="426720"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C 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芽已突破种皮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 D 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芽或幼根明显隆起且与胚</a:t>
                      </a: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分离</a:t>
                      </a:r>
                      <a:endParaRPr lang="en-US" altLang="zh-CN" sz="1400" kern="100" dirty="0" smtClean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（</a:t>
                      </a:r>
                      <a:r>
                        <a:rPr lang="zh-CN" sz="1400" kern="100" dirty="0">
                          <a:latin typeface="黑体" panose="02010609060101010101" charset="-122"/>
                          <a:ea typeface="黑体" panose="02010609060101010101" charset="-122"/>
                          <a:cs typeface="Times New Roman" panose="02020603050405020304"/>
                        </a:rPr>
                        <a:t>局部放大）</a:t>
                      </a:r>
                      <a:endParaRPr lang="zh-CN" sz="1400" kern="100" dirty="0">
                        <a:latin typeface="黑体" panose="02010609060101010101" charset="-122"/>
                        <a:ea typeface="黑体" panose="02010609060101010101" charset="-122"/>
                        <a:cs typeface="Times New Roman" panose="02020603050405020304"/>
                      </a:endParaRPr>
                    </a:p>
                  </a:txBody>
                  <a:tcPr marL="68571" marR="68571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"/>
            <a:ext cx="1219199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7991856" y="1369675"/>
            <a:ext cx="199761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03</a:t>
            </a:r>
            <a:endParaRPr lang="zh-CN" altLang="en-US" sz="88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5815" y="3089910"/>
            <a:ext cx="58826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小麦储藏技术</a:t>
            </a:r>
            <a:endParaRPr lang="zh-CN" altLang="en-US" sz="54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52" y="3747"/>
            <a:ext cx="6858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40"/>
          <a:stretch>
            <a:fillRect/>
          </a:stretch>
        </p:blipFill>
        <p:spPr>
          <a:xfrm flipV="1">
            <a:off x="10253905" y="-3745"/>
            <a:ext cx="1938092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ṩḷiďé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îśḻîḑè"/>
          <p:cNvGrpSpPr/>
          <p:nvPr/>
        </p:nvGrpSpPr>
        <p:grpSpPr>
          <a:xfrm>
            <a:off x="1291189" y="1458141"/>
            <a:ext cx="9441087" cy="4613745"/>
            <a:chOff x="1086235" y="1158589"/>
            <a:chExt cx="9441087" cy="4613745"/>
          </a:xfrm>
        </p:grpSpPr>
        <p:grpSp>
          <p:nvGrpSpPr>
            <p:cNvPr id="4" name="îSḻïḑe"/>
            <p:cNvGrpSpPr/>
            <p:nvPr/>
          </p:nvGrpSpPr>
          <p:grpSpPr>
            <a:xfrm flipV="1">
              <a:off x="1210827" y="1899969"/>
              <a:ext cx="135652" cy="3839314"/>
              <a:chOff x="1210827" y="989763"/>
              <a:chExt cx="135652" cy="3839314"/>
            </a:xfrm>
          </p:grpSpPr>
          <p:cxnSp>
            <p:nvCxnSpPr>
              <p:cNvPr id="21" name="îṣľîḑe"/>
              <p:cNvCxnSpPr>
                <a:endCxn id="19" idx="0"/>
              </p:cNvCxnSpPr>
              <p:nvPr/>
            </p:nvCxnSpPr>
            <p:spPr>
              <a:xfrm flipH="1">
                <a:off x="1273101" y="1130299"/>
                <a:ext cx="5552" cy="3698778"/>
              </a:xfrm>
              <a:prstGeom prst="line">
                <a:avLst/>
              </a:prstGeom>
              <a:ln>
                <a:solidFill>
                  <a:schemeClr val="tx1">
                    <a:lumMod val="50000"/>
                    <a:lumOff val="50000"/>
                    <a:alpha val="3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2" name="ïSľíḍé"/>
              <p:cNvSpPr/>
              <p:nvPr/>
            </p:nvSpPr>
            <p:spPr>
              <a:xfrm>
                <a:off x="1210827" y="989763"/>
                <a:ext cx="135652" cy="13565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5" name="ísliḑè"/>
            <p:cNvGrpSpPr/>
            <p:nvPr/>
          </p:nvGrpSpPr>
          <p:grpSpPr>
            <a:xfrm>
              <a:off x="1086235" y="1899969"/>
              <a:ext cx="373731" cy="373731"/>
              <a:chOff x="1070867" y="2060594"/>
              <a:chExt cx="373731" cy="373731"/>
            </a:xfrm>
          </p:grpSpPr>
          <p:sp>
            <p:nvSpPr>
              <p:cNvPr id="19" name="iṩľíḍê"/>
              <p:cNvSpPr/>
              <p:nvPr/>
            </p:nvSpPr>
            <p:spPr>
              <a:xfrm>
                <a:off x="1070867" y="2060594"/>
                <a:ext cx="373731" cy="373731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ï$ľïḍè"/>
              <p:cNvSpPr/>
              <p:nvPr/>
            </p:nvSpPr>
            <p:spPr>
              <a:xfrm rot="2700000">
                <a:off x="1176102" y="2196565"/>
                <a:ext cx="101789" cy="101789"/>
              </a:xfrm>
              <a:custGeom>
                <a:avLst/>
                <a:gdLst>
                  <a:gd name="connsiteX0" fmla="*/ 0 w 120770"/>
                  <a:gd name="connsiteY0" fmla="*/ 0 h 120770"/>
                  <a:gd name="connsiteX1" fmla="*/ 120770 w 120770"/>
                  <a:gd name="connsiteY1" fmla="*/ 0 h 120770"/>
                  <a:gd name="connsiteX2" fmla="*/ 120770 w 120770"/>
                  <a:gd name="connsiteY2" fmla="*/ 120770 h 120770"/>
                  <a:gd name="connsiteX3" fmla="*/ 0 w 120770"/>
                  <a:gd name="connsiteY3" fmla="*/ 120770 h 120770"/>
                  <a:gd name="connsiteX4" fmla="*/ 0 w 120770"/>
                  <a:gd name="connsiteY4" fmla="*/ 0 h 120770"/>
                  <a:gd name="connsiteX0-1" fmla="*/ 0 w 120770"/>
                  <a:gd name="connsiteY0-2" fmla="*/ 120770 h 212210"/>
                  <a:gd name="connsiteX1-3" fmla="*/ 0 w 120770"/>
                  <a:gd name="connsiteY1-4" fmla="*/ 0 h 212210"/>
                  <a:gd name="connsiteX2-5" fmla="*/ 120770 w 120770"/>
                  <a:gd name="connsiteY2-6" fmla="*/ 0 h 212210"/>
                  <a:gd name="connsiteX3-7" fmla="*/ 120770 w 120770"/>
                  <a:gd name="connsiteY3-8" fmla="*/ 120770 h 212210"/>
                  <a:gd name="connsiteX4-9" fmla="*/ 91440 w 120770"/>
                  <a:gd name="connsiteY4-10" fmla="*/ 212210 h 212210"/>
                  <a:gd name="connsiteX0-11" fmla="*/ 0 w 120770"/>
                  <a:gd name="connsiteY0-12" fmla="*/ 0 h 212210"/>
                  <a:gd name="connsiteX1-13" fmla="*/ 120770 w 120770"/>
                  <a:gd name="connsiteY1-14" fmla="*/ 0 h 212210"/>
                  <a:gd name="connsiteX2-15" fmla="*/ 120770 w 120770"/>
                  <a:gd name="connsiteY2-16" fmla="*/ 120770 h 212210"/>
                  <a:gd name="connsiteX3-17" fmla="*/ 91440 w 120770"/>
                  <a:gd name="connsiteY3-18" fmla="*/ 212210 h 212210"/>
                  <a:gd name="connsiteX0-19" fmla="*/ 0 w 120770"/>
                  <a:gd name="connsiteY0-20" fmla="*/ 0 h 120770"/>
                  <a:gd name="connsiteX1-21" fmla="*/ 120770 w 120770"/>
                  <a:gd name="connsiteY1-22" fmla="*/ 0 h 120770"/>
                  <a:gd name="connsiteX2-23" fmla="*/ 120770 w 120770"/>
                  <a:gd name="connsiteY2-24" fmla="*/ 120770 h 1207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770" h="120770">
                    <a:moveTo>
                      <a:pt x="0" y="0"/>
                    </a:moveTo>
                    <a:lnTo>
                      <a:pt x="120770" y="0"/>
                    </a:lnTo>
                    <a:lnTo>
                      <a:pt x="120770" y="12077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ïsḷïḑè"/>
            <p:cNvGrpSpPr/>
            <p:nvPr/>
          </p:nvGrpSpPr>
          <p:grpSpPr>
            <a:xfrm>
              <a:off x="2098431" y="1158589"/>
              <a:ext cx="8428891" cy="2133600"/>
              <a:chOff x="2098431" y="1125538"/>
              <a:chExt cx="8428891" cy="2133600"/>
            </a:xfrm>
          </p:grpSpPr>
          <p:sp>
            <p:nvSpPr>
              <p:cNvPr id="15" name="íṩlídè"/>
              <p:cNvSpPr/>
              <p:nvPr/>
            </p:nvSpPr>
            <p:spPr>
              <a:xfrm>
                <a:off x="2098431" y="1125538"/>
                <a:ext cx="8428891" cy="2133600"/>
              </a:xfrm>
              <a:prstGeom prst="roundRect">
                <a:avLst>
                  <a:gd name="adj" fmla="val 11722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íśḻíḍè"/>
              <p:cNvSpPr/>
              <p:nvPr/>
            </p:nvSpPr>
            <p:spPr>
              <a:xfrm>
                <a:off x="8337224" y="1381998"/>
                <a:ext cx="1782926" cy="1714399"/>
              </a:xfrm>
              <a:prstGeom prst="ellipse">
                <a:avLst/>
              </a:prstGeom>
              <a:blipFill>
                <a:blip r:embed="rId1" cstate="screen"/>
                <a:stretch>
                  <a:fillRect/>
                </a:stretch>
              </a:blipFill>
              <a:ln w="38100">
                <a:noFill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noAutofit/>
              </a:bodyPr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7" name="iṣľîďe"/>
              <p:cNvSpPr txBox="1"/>
              <p:nvPr/>
            </p:nvSpPr>
            <p:spPr>
              <a:xfrm>
                <a:off x="2797087" y="1883170"/>
                <a:ext cx="5132966" cy="1050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后熟期长、较耐高温、具有耐储性、易受虫害。</a:t>
                </a:r>
                <a:endParaRPr lang="zh-CN" altLang="en-US" sz="2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8" name="îslíďè"/>
              <p:cNvSpPr txBox="1"/>
              <p:nvPr/>
            </p:nvSpPr>
            <p:spPr>
              <a:xfrm>
                <a:off x="2797087" y="1508163"/>
                <a:ext cx="4047288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>
                  <a:buSzPct val="25000"/>
                </a:pPr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一．小麦的储藏特性</a:t>
                </a:r>
                <a:endParaRPr lang="zh-CN" altLang="en-US" sz="28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grpSp>
          <p:nvGrpSpPr>
            <p:cNvPr id="7" name="îşļiḑe"/>
            <p:cNvGrpSpPr/>
            <p:nvPr/>
          </p:nvGrpSpPr>
          <p:grpSpPr>
            <a:xfrm>
              <a:off x="1086235" y="4380114"/>
              <a:ext cx="373731" cy="373731"/>
              <a:chOff x="1070867" y="2060594"/>
              <a:chExt cx="373731" cy="373731"/>
            </a:xfrm>
          </p:grpSpPr>
          <p:sp>
            <p:nvSpPr>
              <p:cNvPr id="13" name="ïṥļïďe"/>
              <p:cNvSpPr/>
              <p:nvPr/>
            </p:nvSpPr>
            <p:spPr>
              <a:xfrm>
                <a:off x="1070867" y="2060594"/>
                <a:ext cx="373731" cy="373731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iŝlïde"/>
              <p:cNvSpPr/>
              <p:nvPr/>
            </p:nvSpPr>
            <p:spPr>
              <a:xfrm rot="2700000">
                <a:off x="1176102" y="2196565"/>
                <a:ext cx="101789" cy="101789"/>
              </a:xfrm>
              <a:custGeom>
                <a:avLst/>
                <a:gdLst>
                  <a:gd name="connsiteX0" fmla="*/ 0 w 120770"/>
                  <a:gd name="connsiteY0" fmla="*/ 0 h 120770"/>
                  <a:gd name="connsiteX1" fmla="*/ 120770 w 120770"/>
                  <a:gd name="connsiteY1" fmla="*/ 0 h 120770"/>
                  <a:gd name="connsiteX2" fmla="*/ 120770 w 120770"/>
                  <a:gd name="connsiteY2" fmla="*/ 120770 h 120770"/>
                  <a:gd name="connsiteX3" fmla="*/ 0 w 120770"/>
                  <a:gd name="connsiteY3" fmla="*/ 120770 h 120770"/>
                  <a:gd name="connsiteX4" fmla="*/ 0 w 120770"/>
                  <a:gd name="connsiteY4" fmla="*/ 0 h 120770"/>
                  <a:gd name="connsiteX0-1" fmla="*/ 0 w 120770"/>
                  <a:gd name="connsiteY0-2" fmla="*/ 120770 h 212210"/>
                  <a:gd name="connsiteX1-3" fmla="*/ 0 w 120770"/>
                  <a:gd name="connsiteY1-4" fmla="*/ 0 h 212210"/>
                  <a:gd name="connsiteX2-5" fmla="*/ 120770 w 120770"/>
                  <a:gd name="connsiteY2-6" fmla="*/ 0 h 212210"/>
                  <a:gd name="connsiteX3-7" fmla="*/ 120770 w 120770"/>
                  <a:gd name="connsiteY3-8" fmla="*/ 120770 h 212210"/>
                  <a:gd name="connsiteX4-9" fmla="*/ 91440 w 120770"/>
                  <a:gd name="connsiteY4-10" fmla="*/ 212210 h 212210"/>
                  <a:gd name="connsiteX0-11" fmla="*/ 0 w 120770"/>
                  <a:gd name="connsiteY0-12" fmla="*/ 0 h 212210"/>
                  <a:gd name="connsiteX1-13" fmla="*/ 120770 w 120770"/>
                  <a:gd name="connsiteY1-14" fmla="*/ 0 h 212210"/>
                  <a:gd name="connsiteX2-15" fmla="*/ 120770 w 120770"/>
                  <a:gd name="connsiteY2-16" fmla="*/ 120770 h 212210"/>
                  <a:gd name="connsiteX3-17" fmla="*/ 91440 w 120770"/>
                  <a:gd name="connsiteY3-18" fmla="*/ 212210 h 212210"/>
                  <a:gd name="connsiteX0-19" fmla="*/ 0 w 120770"/>
                  <a:gd name="connsiteY0-20" fmla="*/ 0 h 120770"/>
                  <a:gd name="connsiteX1-21" fmla="*/ 120770 w 120770"/>
                  <a:gd name="connsiteY1-22" fmla="*/ 0 h 120770"/>
                  <a:gd name="connsiteX2-23" fmla="*/ 120770 w 120770"/>
                  <a:gd name="connsiteY2-24" fmla="*/ 120770 h 12077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</a:cxnLst>
                <a:rect l="l" t="t" r="r" b="b"/>
                <a:pathLst>
                  <a:path w="120770" h="120770">
                    <a:moveTo>
                      <a:pt x="0" y="0"/>
                    </a:moveTo>
                    <a:lnTo>
                      <a:pt x="120770" y="0"/>
                    </a:lnTo>
                    <a:lnTo>
                      <a:pt x="120770" y="120770"/>
                    </a:lnTo>
                  </a:path>
                </a:pathLst>
              </a:custGeom>
              <a:noFill/>
              <a:ln w="190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" name="iṥḷïḓê"/>
            <p:cNvGrpSpPr/>
            <p:nvPr/>
          </p:nvGrpSpPr>
          <p:grpSpPr>
            <a:xfrm>
              <a:off x="2098431" y="3638734"/>
              <a:ext cx="8428891" cy="2133600"/>
              <a:chOff x="2098431" y="3605683"/>
              <a:chExt cx="8428891" cy="2133600"/>
            </a:xfrm>
          </p:grpSpPr>
          <p:sp>
            <p:nvSpPr>
              <p:cNvPr id="9" name="ïslîdè"/>
              <p:cNvSpPr/>
              <p:nvPr/>
            </p:nvSpPr>
            <p:spPr>
              <a:xfrm>
                <a:off x="2098431" y="3605683"/>
                <a:ext cx="8428891" cy="2133600"/>
              </a:xfrm>
              <a:prstGeom prst="roundRect">
                <a:avLst>
                  <a:gd name="adj" fmla="val 11722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ï$ļîḍê"/>
              <p:cNvSpPr txBox="1"/>
              <p:nvPr/>
            </p:nvSpPr>
            <p:spPr>
              <a:xfrm>
                <a:off x="2801031" y="4362829"/>
                <a:ext cx="5132966" cy="10502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>
                  <a:lnSpc>
                    <a:spcPts val="1500"/>
                  </a:lnSpc>
                  <a:defRPr sz="900"/>
                </a:lvl1pPr>
              </a:lstStyle>
              <a:p>
                <a:pPr algn="l">
                  <a:lnSpc>
                    <a:spcPct val="130000"/>
                  </a:lnSpc>
                  <a:buClrTx/>
                  <a:buSzTx/>
                  <a:buFontTx/>
                </a:pPr>
                <a:r>
                  <a:rPr lang="zh-CN" altLang="en-US" sz="2400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</a:rPr>
                  <a:t>严格控制水分、高温密闭储藏、低温密闭储藏、自然缺氧贮藏、化学贮藏。</a:t>
                </a:r>
                <a:endParaRPr lang="zh-CN" altLang="en-US" sz="2400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</a:endParaRPr>
              </a:p>
            </p:txBody>
          </p:sp>
          <p:sp>
            <p:nvSpPr>
              <p:cNvPr id="12" name="ï$ḷíḑe"/>
              <p:cNvSpPr txBox="1"/>
              <p:nvPr/>
            </p:nvSpPr>
            <p:spPr>
              <a:xfrm>
                <a:off x="2816797" y="3910377"/>
                <a:ext cx="4047288" cy="521970"/>
              </a:xfrm>
              <a:prstGeom prst="rect">
                <a:avLst/>
              </a:prstGeom>
              <a:noFill/>
              <a:effectLst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>
                <a:defPPr>
                  <a:defRPr lang="zh-CN"/>
                </a:defPPr>
                <a:lvl1pPr>
                  <a:defRPr sz="2000" b="1" i="0">
                    <a:gradFill>
                      <a:gsLst>
                        <a:gs pos="0">
                          <a:schemeClr val="accent1">
                            <a:lumMod val="60000"/>
                            <a:lumOff val="40000"/>
                          </a:schemeClr>
                        </a:gs>
                        <a:gs pos="60000">
                          <a:schemeClr val="accent1"/>
                        </a:gs>
                      </a:gsLst>
                      <a:lin ang="2700000" scaled="0"/>
                    </a:gradFill>
                    <a:effectLst>
                      <a:outerShdw blurRad="76200" dist="50800" dir="5400000" algn="ctr" rotWithShape="0">
                        <a:schemeClr val="accent1">
                          <a:alpha val="20000"/>
                        </a:schemeClr>
                      </a:outerShdw>
                    </a:effectLst>
                  </a:defRPr>
                </a:lvl1pPr>
              </a:lstStyle>
              <a:p>
                <a:pPr>
                  <a:buSzPct val="25000"/>
                </a:pPr>
                <a:r>
                  <a:rPr lang="zh-CN" altLang="en-US" sz="2800" dirty="0">
                    <a:solidFill>
                      <a:schemeClr val="bg1"/>
                    </a:solidFill>
                    <a:effectLst/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二. 小麦的储藏方法</a:t>
                </a:r>
                <a:endParaRPr lang="zh-CN" altLang="en-US" sz="2800" dirty="0">
                  <a:solidFill>
                    <a:schemeClr val="bg1"/>
                  </a:solidFill>
                  <a:effectLst/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</p:grpSp>
      <p:sp>
        <p:nvSpPr>
          <p:cNvPr id="25" name="íśḻíḍè"/>
          <p:cNvSpPr/>
          <p:nvPr/>
        </p:nvSpPr>
        <p:spPr>
          <a:xfrm>
            <a:off x="8542178" y="4220056"/>
            <a:ext cx="1782926" cy="1714399"/>
          </a:xfrm>
          <a:prstGeom prst="ellipse">
            <a:avLst/>
          </a:prstGeom>
          <a:blipFill>
            <a:blip r:embed="rId2" cstate="screen"/>
            <a:stretch>
              <a:fillRect/>
            </a:stretch>
          </a:blipFill>
          <a:ln w="38100">
            <a:noFill/>
            <a:rou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noAutofit/>
          </a:bodyPr>
          <a:lstStyle/>
          <a:p>
            <a:pPr algn="ctr"/>
            <a:endParaRPr lang="zh-CN" altLang="en-US" dirty="0"/>
          </a:p>
        </p:txBody>
      </p:sp>
      <p:grpSp>
        <p:nvGrpSpPr>
          <p:cNvPr id="26" name="组合 25"/>
          <p:cNvGrpSpPr/>
          <p:nvPr/>
        </p:nvGrpSpPr>
        <p:grpSpPr>
          <a:xfrm>
            <a:off x="167055" y="270175"/>
            <a:ext cx="3970789" cy="681990"/>
            <a:chOff x="167055" y="270175"/>
            <a:chExt cx="3970789" cy="681990"/>
          </a:xfrm>
        </p:grpSpPr>
        <p:sp>
          <p:nvSpPr>
            <p:cNvPr id="27" name="矩形 26"/>
            <p:cNvSpPr/>
            <p:nvPr/>
          </p:nvSpPr>
          <p:spPr>
            <a:xfrm flipH="1">
              <a:off x="982663" y="270175"/>
              <a:ext cx="3155181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小麦储藏技术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15584"/>
            <a:ext cx="12192000" cy="10424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762750" y="252222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946900" y="169329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　</a:t>
            </a: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2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、较耐高温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6700" y="2799916"/>
            <a:ext cx="4375150" cy="215582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具有较强的耐热性。据试验，水分17%时的小麦，在温度不超过46℃时进行干燥；或水分在13％以下时，曝晒温度不超过54℃，酶活性不会降低，发芽力仍然得到保持。磨成的小麦粉工艺品质不但不降低，反而有所改善，做成馒头松软膨大。这就为小麦采用高温干燥或高温杀虫提供了依据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椭圆 9"/>
          <p:cNvSpPr/>
          <p:nvPr/>
        </p:nvSpPr>
        <p:spPr>
          <a:xfrm>
            <a:off x="7933351" y="5029867"/>
            <a:ext cx="427398" cy="482600"/>
          </a:xfrm>
          <a:custGeom>
            <a:avLst/>
            <a:gdLst>
              <a:gd name="connsiteX0" fmla="*/ 149013 w 298295"/>
              <a:gd name="connsiteY0" fmla="*/ 33609 h 336822"/>
              <a:gd name="connsiteX1" fmla="*/ 47403 w 298295"/>
              <a:gd name="connsiteY1" fmla="*/ 141663 h 336822"/>
              <a:gd name="connsiteX2" fmla="*/ 88311 w 298295"/>
              <a:gd name="connsiteY2" fmla="*/ 141663 h 336822"/>
              <a:gd name="connsiteX3" fmla="*/ 100188 w 298295"/>
              <a:gd name="connsiteY3" fmla="*/ 164065 h 336822"/>
              <a:gd name="connsiteX4" fmla="*/ 43444 w 298295"/>
              <a:gd name="connsiteY4" fmla="*/ 235222 h 336822"/>
              <a:gd name="connsiteX5" fmla="*/ 254582 w 298295"/>
              <a:gd name="connsiteY5" fmla="*/ 235222 h 336822"/>
              <a:gd name="connsiteX6" fmla="*/ 199159 w 298295"/>
              <a:gd name="connsiteY6" fmla="*/ 164065 h 336822"/>
              <a:gd name="connsiteX7" fmla="*/ 209715 w 298295"/>
              <a:gd name="connsiteY7" fmla="*/ 141663 h 336822"/>
              <a:gd name="connsiteX8" fmla="*/ 251943 w 298295"/>
              <a:gd name="connsiteY8" fmla="*/ 141663 h 336822"/>
              <a:gd name="connsiteX9" fmla="*/ 149013 w 298295"/>
              <a:gd name="connsiteY9" fmla="*/ 33609 h 336822"/>
              <a:gd name="connsiteX10" fmla="*/ 149013 w 298295"/>
              <a:gd name="connsiteY10" fmla="*/ 0 h 336822"/>
              <a:gd name="connsiteX11" fmla="*/ 159578 w 298295"/>
              <a:gd name="connsiteY11" fmla="*/ 3947 h 336822"/>
              <a:gd name="connsiteX12" fmla="*/ 294283 w 298295"/>
              <a:gd name="connsiteY12" fmla="*/ 146044 h 336822"/>
              <a:gd name="connsiteX13" fmla="*/ 283718 w 298295"/>
              <a:gd name="connsiteY13" fmla="*/ 169727 h 336822"/>
              <a:gd name="connsiteX14" fmla="*/ 238817 w 298295"/>
              <a:gd name="connsiteY14" fmla="*/ 169727 h 336822"/>
              <a:gd name="connsiteX15" fmla="*/ 294283 w 298295"/>
              <a:gd name="connsiteY15" fmla="*/ 239459 h 336822"/>
              <a:gd name="connsiteX16" fmla="*/ 285039 w 298295"/>
              <a:gd name="connsiteY16" fmla="*/ 263142 h 336822"/>
              <a:gd name="connsiteX17" fmla="*/ 163540 w 298295"/>
              <a:gd name="connsiteY17" fmla="*/ 263142 h 336822"/>
              <a:gd name="connsiteX18" fmla="*/ 163540 w 298295"/>
              <a:gd name="connsiteY18" fmla="*/ 322349 h 336822"/>
              <a:gd name="connsiteX19" fmla="*/ 149013 w 298295"/>
              <a:gd name="connsiteY19" fmla="*/ 336822 h 336822"/>
              <a:gd name="connsiteX20" fmla="*/ 135807 w 298295"/>
              <a:gd name="connsiteY20" fmla="*/ 322349 h 336822"/>
              <a:gd name="connsiteX21" fmla="*/ 135807 w 298295"/>
              <a:gd name="connsiteY21" fmla="*/ 263142 h 336822"/>
              <a:gd name="connsiteX22" fmla="*/ 14308 w 298295"/>
              <a:gd name="connsiteY22" fmla="*/ 263142 h 336822"/>
              <a:gd name="connsiteX23" fmla="*/ 3743 w 298295"/>
              <a:gd name="connsiteY23" fmla="*/ 240775 h 336822"/>
              <a:gd name="connsiteX24" fmla="*/ 59210 w 298295"/>
              <a:gd name="connsiteY24" fmla="*/ 169727 h 336822"/>
              <a:gd name="connsiteX25" fmla="*/ 14308 w 298295"/>
              <a:gd name="connsiteY25" fmla="*/ 169727 h 336822"/>
              <a:gd name="connsiteX26" fmla="*/ 3743 w 298295"/>
              <a:gd name="connsiteY26" fmla="*/ 146044 h 336822"/>
              <a:gd name="connsiteX27" fmla="*/ 138448 w 298295"/>
              <a:gd name="connsiteY27" fmla="*/ 3947 h 336822"/>
              <a:gd name="connsiteX28" fmla="*/ 149013 w 298295"/>
              <a:gd name="connsiteY28" fmla="*/ 0 h 33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8295" h="336822">
                <a:moveTo>
                  <a:pt x="149013" y="33609"/>
                </a:moveTo>
                <a:cubicBezTo>
                  <a:pt x="149013" y="33609"/>
                  <a:pt x="149013" y="33609"/>
                  <a:pt x="47403" y="141663"/>
                </a:cubicBezTo>
                <a:cubicBezTo>
                  <a:pt x="47403" y="141663"/>
                  <a:pt x="47403" y="141663"/>
                  <a:pt x="88311" y="141663"/>
                </a:cubicBezTo>
                <a:cubicBezTo>
                  <a:pt x="102827" y="141663"/>
                  <a:pt x="105466" y="157476"/>
                  <a:pt x="100188" y="164065"/>
                </a:cubicBezTo>
                <a:cubicBezTo>
                  <a:pt x="100188" y="164065"/>
                  <a:pt x="100188" y="164065"/>
                  <a:pt x="43444" y="235222"/>
                </a:cubicBezTo>
                <a:lnTo>
                  <a:pt x="254582" y="235222"/>
                </a:lnTo>
                <a:cubicBezTo>
                  <a:pt x="254582" y="235222"/>
                  <a:pt x="254582" y="235222"/>
                  <a:pt x="199159" y="164065"/>
                </a:cubicBezTo>
                <a:cubicBezTo>
                  <a:pt x="191241" y="157476"/>
                  <a:pt x="193880" y="141663"/>
                  <a:pt x="209715" y="141663"/>
                </a:cubicBezTo>
                <a:cubicBezTo>
                  <a:pt x="209715" y="141663"/>
                  <a:pt x="209715" y="141663"/>
                  <a:pt x="251943" y="141663"/>
                </a:cubicBezTo>
                <a:cubicBezTo>
                  <a:pt x="251943" y="141663"/>
                  <a:pt x="251943" y="141663"/>
                  <a:pt x="149013" y="33609"/>
                </a:cubicBezTo>
                <a:close/>
                <a:moveTo>
                  <a:pt x="149013" y="0"/>
                </a:moveTo>
                <a:cubicBezTo>
                  <a:pt x="152975" y="0"/>
                  <a:pt x="156937" y="1315"/>
                  <a:pt x="159578" y="3947"/>
                </a:cubicBezTo>
                <a:cubicBezTo>
                  <a:pt x="159578" y="3947"/>
                  <a:pt x="159578" y="3947"/>
                  <a:pt x="294283" y="146044"/>
                </a:cubicBezTo>
                <a:cubicBezTo>
                  <a:pt x="302207" y="153938"/>
                  <a:pt x="298245" y="169727"/>
                  <a:pt x="283718" y="169727"/>
                </a:cubicBezTo>
                <a:cubicBezTo>
                  <a:pt x="283718" y="169727"/>
                  <a:pt x="283718" y="169727"/>
                  <a:pt x="238817" y="169727"/>
                </a:cubicBezTo>
                <a:lnTo>
                  <a:pt x="294283" y="239459"/>
                </a:lnTo>
                <a:cubicBezTo>
                  <a:pt x="302207" y="249985"/>
                  <a:pt x="295604" y="263142"/>
                  <a:pt x="285039" y="263142"/>
                </a:cubicBezTo>
                <a:cubicBezTo>
                  <a:pt x="285039" y="263142"/>
                  <a:pt x="285039" y="263142"/>
                  <a:pt x="163540" y="263142"/>
                </a:cubicBezTo>
                <a:cubicBezTo>
                  <a:pt x="163540" y="263142"/>
                  <a:pt x="163540" y="263142"/>
                  <a:pt x="163540" y="322349"/>
                </a:cubicBezTo>
                <a:cubicBezTo>
                  <a:pt x="163540" y="330244"/>
                  <a:pt x="156937" y="336822"/>
                  <a:pt x="149013" y="336822"/>
                </a:cubicBezTo>
                <a:cubicBezTo>
                  <a:pt x="141089" y="336822"/>
                  <a:pt x="135807" y="330244"/>
                  <a:pt x="135807" y="322349"/>
                </a:cubicBezTo>
                <a:cubicBezTo>
                  <a:pt x="135807" y="322349"/>
                  <a:pt x="135807" y="322349"/>
                  <a:pt x="135807" y="263142"/>
                </a:cubicBezTo>
                <a:cubicBezTo>
                  <a:pt x="135807" y="263142"/>
                  <a:pt x="135807" y="263142"/>
                  <a:pt x="14308" y="263142"/>
                </a:cubicBezTo>
                <a:cubicBezTo>
                  <a:pt x="2422" y="263142"/>
                  <a:pt x="-4181" y="249985"/>
                  <a:pt x="3743" y="240775"/>
                </a:cubicBezTo>
                <a:cubicBezTo>
                  <a:pt x="3743" y="240775"/>
                  <a:pt x="3743" y="240775"/>
                  <a:pt x="59210" y="169727"/>
                </a:cubicBezTo>
                <a:cubicBezTo>
                  <a:pt x="59210" y="169727"/>
                  <a:pt x="59210" y="169727"/>
                  <a:pt x="14308" y="169727"/>
                </a:cubicBezTo>
                <a:cubicBezTo>
                  <a:pt x="-1540" y="169727"/>
                  <a:pt x="-2861" y="152622"/>
                  <a:pt x="3743" y="146044"/>
                </a:cubicBezTo>
                <a:cubicBezTo>
                  <a:pt x="3743" y="146044"/>
                  <a:pt x="3743" y="146044"/>
                  <a:pt x="138448" y="3947"/>
                </a:cubicBezTo>
                <a:cubicBezTo>
                  <a:pt x="141090" y="1315"/>
                  <a:pt x="145051" y="0"/>
                  <a:pt x="1490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椭圆 10"/>
          <p:cNvSpPr/>
          <p:nvPr/>
        </p:nvSpPr>
        <p:spPr>
          <a:xfrm>
            <a:off x="8772762" y="5029867"/>
            <a:ext cx="388992" cy="482600"/>
          </a:xfrm>
          <a:custGeom>
            <a:avLst/>
            <a:gdLst>
              <a:gd name="T0" fmla="*/ 186 w 226"/>
              <a:gd name="T1" fmla="*/ 210 h 280"/>
              <a:gd name="T2" fmla="*/ 202 w 226"/>
              <a:gd name="T3" fmla="*/ 244 h 280"/>
              <a:gd name="T4" fmla="*/ 189 w 226"/>
              <a:gd name="T5" fmla="*/ 278 h 280"/>
              <a:gd name="T6" fmla="*/ 190 w 226"/>
              <a:gd name="T7" fmla="*/ 244 h 280"/>
              <a:gd name="T8" fmla="*/ 170 w 226"/>
              <a:gd name="T9" fmla="*/ 215 h 280"/>
              <a:gd name="T10" fmla="*/ 63 w 226"/>
              <a:gd name="T11" fmla="*/ 189 h 280"/>
              <a:gd name="T12" fmla="*/ 0 w 226"/>
              <a:gd name="T13" fmla="*/ 48 h 280"/>
              <a:gd name="T14" fmla="*/ 195 w 226"/>
              <a:gd name="T15" fmla="*/ 74 h 280"/>
              <a:gd name="T16" fmla="*/ 193 w 226"/>
              <a:gd name="T17" fmla="*/ 197 h 280"/>
              <a:gd name="T18" fmla="*/ 104 w 226"/>
              <a:gd name="T19" fmla="*/ 94 h 280"/>
              <a:gd name="T20" fmla="*/ 186 w 226"/>
              <a:gd name="T21" fmla="*/ 21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280">
                <a:moveTo>
                  <a:pt x="186" y="210"/>
                </a:moveTo>
                <a:cubicBezTo>
                  <a:pt x="186" y="210"/>
                  <a:pt x="194" y="223"/>
                  <a:pt x="202" y="244"/>
                </a:cubicBezTo>
                <a:cubicBezTo>
                  <a:pt x="209" y="263"/>
                  <a:pt x="206" y="280"/>
                  <a:pt x="189" y="278"/>
                </a:cubicBezTo>
                <a:cubicBezTo>
                  <a:pt x="173" y="275"/>
                  <a:pt x="196" y="258"/>
                  <a:pt x="190" y="244"/>
                </a:cubicBezTo>
                <a:cubicBezTo>
                  <a:pt x="182" y="224"/>
                  <a:pt x="171" y="215"/>
                  <a:pt x="170" y="215"/>
                </a:cubicBezTo>
                <a:cubicBezTo>
                  <a:pt x="145" y="219"/>
                  <a:pt x="95" y="222"/>
                  <a:pt x="63" y="189"/>
                </a:cubicBezTo>
                <a:cubicBezTo>
                  <a:pt x="18" y="145"/>
                  <a:pt x="46" y="79"/>
                  <a:pt x="0" y="48"/>
                </a:cubicBezTo>
                <a:cubicBezTo>
                  <a:pt x="75" y="0"/>
                  <a:pt x="163" y="25"/>
                  <a:pt x="195" y="74"/>
                </a:cubicBezTo>
                <a:cubicBezTo>
                  <a:pt x="226" y="120"/>
                  <a:pt x="206" y="173"/>
                  <a:pt x="193" y="197"/>
                </a:cubicBezTo>
                <a:cubicBezTo>
                  <a:pt x="193" y="197"/>
                  <a:pt x="134" y="103"/>
                  <a:pt x="104" y="94"/>
                </a:cubicBezTo>
                <a:cubicBezTo>
                  <a:pt x="139" y="128"/>
                  <a:pt x="186" y="210"/>
                  <a:pt x="186" y="2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椭圆 11"/>
          <p:cNvSpPr/>
          <p:nvPr/>
        </p:nvSpPr>
        <p:spPr>
          <a:xfrm>
            <a:off x="9598523" y="5029867"/>
            <a:ext cx="377885" cy="482600"/>
          </a:xfrm>
          <a:custGeom>
            <a:avLst/>
            <a:gdLst>
              <a:gd name="connsiteX0" fmla="*/ 130969 w 263525"/>
              <a:gd name="connsiteY0" fmla="*/ 12700 h 336550"/>
              <a:gd name="connsiteX1" fmla="*/ 12700 w 263525"/>
              <a:gd name="connsiteY1" fmla="*/ 130831 h 336550"/>
              <a:gd name="connsiteX2" fmla="*/ 90232 w 263525"/>
              <a:gd name="connsiteY2" fmla="*/ 241087 h 336550"/>
              <a:gd name="connsiteX3" fmla="*/ 103373 w 263525"/>
              <a:gd name="connsiteY3" fmla="*/ 179396 h 336550"/>
              <a:gd name="connsiteX4" fmla="*/ 60008 w 263525"/>
              <a:gd name="connsiteY4" fmla="*/ 129519 h 336550"/>
              <a:gd name="connsiteX5" fmla="*/ 69206 w 263525"/>
              <a:gd name="connsiteY5" fmla="*/ 125581 h 336550"/>
              <a:gd name="connsiteX6" fmla="*/ 106001 w 263525"/>
              <a:gd name="connsiteY6" fmla="*/ 170208 h 336550"/>
              <a:gd name="connsiteX7" fmla="*/ 154623 w 263525"/>
              <a:gd name="connsiteY7" fmla="*/ 98017 h 336550"/>
              <a:gd name="connsiteX8" fmla="*/ 166450 w 263525"/>
              <a:gd name="connsiteY8" fmla="*/ 112455 h 336550"/>
              <a:gd name="connsiteX9" fmla="*/ 127027 w 263525"/>
              <a:gd name="connsiteY9" fmla="*/ 196460 h 336550"/>
              <a:gd name="connsiteX10" fmla="*/ 192732 w 263525"/>
              <a:gd name="connsiteY10" fmla="*/ 141332 h 336550"/>
              <a:gd name="connsiteX11" fmla="*/ 201931 w 263525"/>
              <a:gd name="connsiteY11" fmla="*/ 145270 h 336550"/>
              <a:gd name="connsiteX12" fmla="*/ 144110 w 263525"/>
              <a:gd name="connsiteY12" fmla="*/ 204335 h 336550"/>
              <a:gd name="connsiteX13" fmla="*/ 127027 w 263525"/>
              <a:gd name="connsiteY13" fmla="*/ 206960 h 336550"/>
              <a:gd name="connsiteX14" fmla="*/ 130969 w 263525"/>
              <a:gd name="connsiteY14" fmla="*/ 247650 h 336550"/>
              <a:gd name="connsiteX15" fmla="*/ 249238 w 263525"/>
              <a:gd name="connsiteY15" fmla="*/ 130831 h 336550"/>
              <a:gd name="connsiteX16" fmla="*/ 165136 w 263525"/>
              <a:gd name="connsiteY16" fmla="*/ 17950 h 336550"/>
              <a:gd name="connsiteX17" fmla="*/ 148052 w 263525"/>
              <a:gd name="connsiteY17" fmla="*/ 66515 h 336550"/>
              <a:gd name="connsiteX18" fmla="*/ 133597 w 263525"/>
              <a:gd name="connsiteY18" fmla="*/ 12700 h 336550"/>
              <a:gd name="connsiteX19" fmla="*/ 130969 w 263525"/>
              <a:gd name="connsiteY19" fmla="*/ 12700 h 336550"/>
              <a:gd name="connsiteX20" fmla="*/ 131763 w 263525"/>
              <a:gd name="connsiteY20" fmla="*/ 0 h 336550"/>
              <a:gd name="connsiteX21" fmla="*/ 139668 w 263525"/>
              <a:gd name="connsiteY21" fmla="*/ 0 h 336550"/>
              <a:gd name="connsiteX22" fmla="*/ 144939 w 263525"/>
              <a:gd name="connsiteY22" fmla="*/ 0 h 336550"/>
              <a:gd name="connsiteX23" fmla="*/ 150209 w 263525"/>
              <a:gd name="connsiteY23" fmla="*/ 22349 h 336550"/>
              <a:gd name="connsiteX24" fmla="*/ 158115 w 263525"/>
              <a:gd name="connsiteY24" fmla="*/ 2629 h 336550"/>
              <a:gd name="connsiteX25" fmla="*/ 163386 w 263525"/>
              <a:gd name="connsiteY25" fmla="*/ 3944 h 336550"/>
              <a:gd name="connsiteX26" fmla="*/ 263525 w 263525"/>
              <a:gd name="connsiteY26" fmla="*/ 131465 h 336550"/>
              <a:gd name="connsiteX27" fmla="*/ 134398 w 263525"/>
              <a:gd name="connsiteY27" fmla="*/ 262930 h 336550"/>
              <a:gd name="connsiteX28" fmla="*/ 155480 w 263525"/>
              <a:gd name="connsiteY28" fmla="*/ 336550 h 336550"/>
              <a:gd name="connsiteX29" fmla="*/ 86963 w 263525"/>
              <a:gd name="connsiteY29" fmla="*/ 336550 h 336550"/>
              <a:gd name="connsiteX30" fmla="*/ 89599 w 263525"/>
              <a:gd name="connsiteY30" fmla="*/ 255042 h 336550"/>
              <a:gd name="connsiteX31" fmla="*/ 0 w 263525"/>
              <a:gd name="connsiteY31" fmla="*/ 131465 h 336550"/>
              <a:gd name="connsiteX32" fmla="*/ 131763 w 263525"/>
              <a:gd name="connsiteY3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525" h="336550">
                <a:moveTo>
                  <a:pt x="130969" y="12700"/>
                </a:moveTo>
                <a:cubicBezTo>
                  <a:pt x="66578" y="12700"/>
                  <a:pt x="12700" y="65203"/>
                  <a:pt x="12700" y="130831"/>
                </a:cubicBezTo>
                <a:cubicBezTo>
                  <a:pt x="12700" y="180709"/>
                  <a:pt x="45553" y="224024"/>
                  <a:pt x="90232" y="241087"/>
                </a:cubicBezTo>
                <a:cubicBezTo>
                  <a:pt x="92860" y="221399"/>
                  <a:pt x="96803" y="200398"/>
                  <a:pt x="103373" y="179396"/>
                </a:cubicBezTo>
                <a:cubicBezTo>
                  <a:pt x="91546" y="175459"/>
                  <a:pt x="75777" y="162333"/>
                  <a:pt x="60008" y="129519"/>
                </a:cubicBezTo>
                <a:cubicBezTo>
                  <a:pt x="60008" y="129519"/>
                  <a:pt x="60008" y="129519"/>
                  <a:pt x="69206" y="125581"/>
                </a:cubicBezTo>
                <a:cubicBezTo>
                  <a:pt x="83662" y="155770"/>
                  <a:pt x="96803" y="166271"/>
                  <a:pt x="106001" y="170208"/>
                </a:cubicBezTo>
                <a:cubicBezTo>
                  <a:pt x="116514" y="140019"/>
                  <a:pt x="132283" y="113768"/>
                  <a:pt x="154623" y="98017"/>
                </a:cubicBezTo>
                <a:cubicBezTo>
                  <a:pt x="154623" y="98017"/>
                  <a:pt x="154623" y="98017"/>
                  <a:pt x="166450" y="112455"/>
                </a:cubicBezTo>
                <a:cubicBezTo>
                  <a:pt x="166450" y="112455"/>
                  <a:pt x="130969" y="128206"/>
                  <a:pt x="127027" y="196460"/>
                </a:cubicBezTo>
                <a:cubicBezTo>
                  <a:pt x="145424" y="195147"/>
                  <a:pt x="170392" y="184647"/>
                  <a:pt x="192732" y="141332"/>
                </a:cubicBezTo>
                <a:cubicBezTo>
                  <a:pt x="192732" y="141332"/>
                  <a:pt x="192732" y="141332"/>
                  <a:pt x="201931" y="145270"/>
                </a:cubicBezTo>
                <a:cubicBezTo>
                  <a:pt x="186161" y="176771"/>
                  <a:pt x="166450" y="196460"/>
                  <a:pt x="144110" y="204335"/>
                </a:cubicBezTo>
                <a:cubicBezTo>
                  <a:pt x="137540" y="205648"/>
                  <a:pt x="132283" y="206960"/>
                  <a:pt x="127027" y="206960"/>
                </a:cubicBezTo>
                <a:cubicBezTo>
                  <a:pt x="127027" y="218774"/>
                  <a:pt x="128341" y="233212"/>
                  <a:pt x="130969" y="247650"/>
                </a:cubicBezTo>
                <a:cubicBezTo>
                  <a:pt x="195360" y="247650"/>
                  <a:pt x="249238" y="195147"/>
                  <a:pt x="249238" y="130831"/>
                </a:cubicBezTo>
                <a:cubicBezTo>
                  <a:pt x="249238" y="78329"/>
                  <a:pt x="215072" y="32389"/>
                  <a:pt x="165136" y="17950"/>
                </a:cubicBezTo>
                <a:cubicBezTo>
                  <a:pt x="165136" y="17950"/>
                  <a:pt x="165136" y="17950"/>
                  <a:pt x="148052" y="66515"/>
                </a:cubicBezTo>
                <a:cubicBezTo>
                  <a:pt x="148052" y="66515"/>
                  <a:pt x="148052" y="66515"/>
                  <a:pt x="133597" y="12700"/>
                </a:cubicBezTo>
                <a:cubicBezTo>
                  <a:pt x="132283" y="12700"/>
                  <a:pt x="132283" y="12700"/>
                  <a:pt x="130969" y="12700"/>
                </a:cubicBezTo>
                <a:close/>
                <a:moveTo>
                  <a:pt x="131763" y="0"/>
                </a:moveTo>
                <a:cubicBezTo>
                  <a:pt x="134398" y="0"/>
                  <a:pt x="137033" y="0"/>
                  <a:pt x="139668" y="0"/>
                </a:cubicBezTo>
                <a:cubicBezTo>
                  <a:pt x="139668" y="0"/>
                  <a:pt x="139668" y="0"/>
                  <a:pt x="144939" y="0"/>
                </a:cubicBezTo>
                <a:cubicBezTo>
                  <a:pt x="144939" y="0"/>
                  <a:pt x="144939" y="0"/>
                  <a:pt x="150209" y="22349"/>
                </a:cubicBezTo>
                <a:cubicBezTo>
                  <a:pt x="150209" y="22349"/>
                  <a:pt x="150209" y="22349"/>
                  <a:pt x="158115" y="2629"/>
                </a:cubicBezTo>
                <a:cubicBezTo>
                  <a:pt x="158115" y="2629"/>
                  <a:pt x="158115" y="2629"/>
                  <a:pt x="163386" y="3944"/>
                </a:cubicBezTo>
                <a:cubicBezTo>
                  <a:pt x="222679" y="18405"/>
                  <a:pt x="263525" y="70991"/>
                  <a:pt x="263525" y="131465"/>
                </a:cubicBezTo>
                <a:cubicBezTo>
                  <a:pt x="263525" y="202456"/>
                  <a:pt x="205550" y="260300"/>
                  <a:pt x="134398" y="262930"/>
                </a:cubicBezTo>
                <a:cubicBezTo>
                  <a:pt x="138351" y="283964"/>
                  <a:pt x="144939" y="308942"/>
                  <a:pt x="155480" y="336550"/>
                </a:cubicBezTo>
                <a:cubicBezTo>
                  <a:pt x="155480" y="336550"/>
                  <a:pt x="155480" y="336550"/>
                  <a:pt x="86963" y="336550"/>
                </a:cubicBezTo>
                <a:cubicBezTo>
                  <a:pt x="86963" y="336550"/>
                  <a:pt x="84328" y="299740"/>
                  <a:pt x="89599" y="255042"/>
                </a:cubicBezTo>
                <a:cubicBezTo>
                  <a:pt x="38211" y="237951"/>
                  <a:pt x="0" y="189309"/>
                  <a:pt x="0" y="131465"/>
                </a:cubicBezTo>
                <a:cubicBezTo>
                  <a:pt x="0" y="59159"/>
                  <a:pt x="59293" y="0"/>
                  <a:pt x="1317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椭圆 12"/>
          <p:cNvSpPr/>
          <p:nvPr/>
        </p:nvSpPr>
        <p:spPr>
          <a:xfrm>
            <a:off x="10375779" y="5029867"/>
            <a:ext cx="463792" cy="482600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7055" y="270175"/>
            <a:ext cx="3970789" cy="681990"/>
            <a:chOff x="167055" y="270175"/>
            <a:chExt cx="3970789" cy="681990"/>
          </a:xfrm>
        </p:grpSpPr>
        <p:sp>
          <p:nvSpPr>
            <p:cNvPr id="27" name="矩形 26"/>
            <p:cNvSpPr/>
            <p:nvPr/>
          </p:nvSpPr>
          <p:spPr>
            <a:xfrm flipH="1">
              <a:off x="982663" y="270175"/>
              <a:ext cx="3155181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小麦储藏技术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129030" y="252730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3180" y="169837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1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</a:t>
            </a: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后熟期长</a:t>
            </a:r>
            <a:endParaRPr lang="en-US" altLang="zh-CN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2980" y="3126306"/>
            <a:ext cx="4375150" cy="127127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小麦后熟期较长。品种不同，后熟期长短也不同。大多数品种后熟期从两周至两个月不等。含水量适宜的小麦，完成后熟作用之后，品质有所改善，储藏稳定性还有所提高。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99631" y="5034947"/>
            <a:ext cx="427398" cy="482600"/>
          </a:xfrm>
          <a:custGeom>
            <a:avLst/>
            <a:gdLst>
              <a:gd name="connsiteX0" fmla="*/ 149013 w 298295"/>
              <a:gd name="connsiteY0" fmla="*/ 33609 h 336822"/>
              <a:gd name="connsiteX1" fmla="*/ 47403 w 298295"/>
              <a:gd name="connsiteY1" fmla="*/ 141663 h 336822"/>
              <a:gd name="connsiteX2" fmla="*/ 88311 w 298295"/>
              <a:gd name="connsiteY2" fmla="*/ 141663 h 336822"/>
              <a:gd name="connsiteX3" fmla="*/ 100188 w 298295"/>
              <a:gd name="connsiteY3" fmla="*/ 164065 h 336822"/>
              <a:gd name="connsiteX4" fmla="*/ 43444 w 298295"/>
              <a:gd name="connsiteY4" fmla="*/ 235222 h 336822"/>
              <a:gd name="connsiteX5" fmla="*/ 254582 w 298295"/>
              <a:gd name="connsiteY5" fmla="*/ 235222 h 336822"/>
              <a:gd name="connsiteX6" fmla="*/ 199159 w 298295"/>
              <a:gd name="connsiteY6" fmla="*/ 164065 h 336822"/>
              <a:gd name="connsiteX7" fmla="*/ 209715 w 298295"/>
              <a:gd name="connsiteY7" fmla="*/ 141663 h 336822"/>
              <a:gd name="connsiteX8" fmla="*/ 251943 w 298295"/>
              <a:gd name="connsiteY8" fmla="*/ 141663 h 336822"/>
              <a:gd name="connsiteX9" fmla="*/ 149013 w 298295"/>
              <a:gd name="connsiteY9" fmla="*/ 33609 h 336822"/>
              <a:gd name="connsiteX10" fmla="*/ 149013 w 298295"/>
              <a:gd name="connsiteY10" fmla="*/ 0 h 336822"/>
              <a:gd name="connsiteX11" fmla="*/ 159578 w 298295"/>
              <a:gd name="connsiteY11" fmla="*/ 3947 h 336822"/>
              <a:gd name="connsiteX12" fmla="*/ 294283 w 298295"/>
              <a:gd name="connsiteY12" fmla="*/ 146044 h 336822"/>
              <a:gd name="connsiteX13" fmla="*/ 283718 w 298295"/>
              <a:gd name="connsiteY13" fmla="*/ 169727 h 336822"/>
              <a:gd name="connsiteX14" fmla="*/ 238817 w 298295"/>
              <a:gd name="connsiteY14" fmla="*/ 169727 h 336822"/>
              <a:gd name="connsiteX15" fmla="*/ 294283 w 298295"/>
              <a:gd name="connsiteY15" fmla="*/ 239459 h 336822"/>
              <a:gd name="connsiteX16" fmla="*/ 285039 w 298295"/>
              <a:gd name="connsiteY16" fmla="*/ 263142 h 336822"/>
              <a:gd name="connsiteX17" fmla="*/ 163540 w 298295"/>
              <a:gd name="connsiteY17" fmla="*/ 263142 h 336822"/>
              <a:gd name="connsiteX18" fmla="*/ 163540 w 298295"/>
              <a:gd name="connsiteY18" fmla="*/ 322349 h 336822"/>
              <a:gd name="connsiteX19" fmla="*/ 149013 w 298295"/>
              <a:gd name="connsiteY19" fmla="*/ 336822 h 336822"/>
              <a:gd name="connsiteX20" fmla="*/ 135807 w 298295"/>
              <a:gd name="connsiteY20" fmla="*/ 322349 h 336822"/>
              <a:gd name="connsiteX21" fmla="*/ 135807 w 298295"/>
              <a:gd name="connsiteY21" fmla="*/ 263142 h 336822"/>
              <a:gd name="connsiteX22" fmla="*/ 14308 w 298295"/>
              <a:gd name="connsiteY22" fmla="*/ 263142 h 336822"/>
              <a:gd name="connsiteX23" fmla="*/ 3743 w 298295"/>
              <a:gd name="connsiteY23" fmla="*/ 240775 h 336822"/>
              <a:gd name="connsiteX24" fmla="*/ 59210 w 298295"/>
              <a:gd name="connsiteY24" fmla="*/ 169727 h 336822"/>
              <a:gd name="connsiteX25" fmla="*/ 14308 w 298295"/>
              <a:gd name="connsiteY25" fmla="*/ 169727 h 336822"/>
              <a:gd name="connsiteX26" fmla="*/ 3743 w 298295"/>
              <a:gd name="connsiteY26" fmla="*/ 146044 h 336822"/>
              <a:gd name="connsiteX27" fmla="*/ 138448 w 298295"/>
              <a:gd name="connsiteY27" fmla="*/ 3947 h 336822"/>
              <a:gd name="connsiteX28" fmla="*/ 149013 w 298295"/>
              <a:gd name="connsiteY28" fmla="*/ 0 h 33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8295" h="336822">
                <a:moveTo>
                  <a:pt x="149013" y="33609"/>
                </a:moveTo>
                <a:cubicBezTo>
                  <a:pt x="149013" y="33609"/>
                  <a:pt x="149013" y="33609"/>
                  <a:pt x="47403" y="141663"/>
                </a:cubicBezTo>
                <a:cubicBezTo>
                  <a:pt x="47403" y="141663"/>
                  <a:pt x="47403" y="141663"/>
                  <a:pt x="88311" y="141663"/>
                </a:cubicBezTo>
                <a:cubicBezTo>
                  <a:pt x="102827" y="141663"/>
                  <a:pt x="105466" y="157476"/>
                  <a:pt x="100188" y="164065"/>
                </a:cubicBezTo>
                <a:cubicBezTo>
                  <a:pt x="100188" y="164065"/>
                  <a:pt x="100188" y="164065"/>
                  <a:pt x="43444" y="235222"/>
                </a:cubicBezTo>
                <a:lnTo>
                  <a:pt x="254582" y="235222"/>
                </a:lnTo>
                <a:cubicBezTo>
                  <a:pt x="254582" y="235222"/>
                  <a:pt x="254582" y="235222"/>
                  <a:pt x="199159" y="164065"/>
                </a:cubicBezTo>
                <a:cubicBezTo>
                  <a:pt x="191241" y="157476"/>
                  <a:pt x="193880" y="141663"/>
                  <a:pt x="209715" y="141663"/>
                </a:cubicBezTo>
                <a:cubicBezTo>
                  <a:pt x="209715" y="141663"/>
                  <a:pt x="209715" y="141663"/>
                  <a:pt x="251943" y="141663"/>
                </a:cubicBezTo>
                <a:cubicBezTo>
                  <a:pt x="251943" y="141663"/>
                  <a:pt x="251943" y="141663"/>
                  <a:pt x="149013" y="33609"/>
                </a:cubicBezTo>
                <a:close/>
                <a:moveTo>
                  <a:pt x="149013" y="0"/>
                </a:moveTo>
                <a:cubicBezTo>
                  <a:pt x="152975" y="0"/>
                  <a:pt x="156937" y="1315"/>
                  <a:pt x="159578" y="3947"/>
                </a:cubicBezTo>
                <a:cubicBezTo>
                  <a:pt x="159578" y="3947"/>
                  <a:pt x="159578" y="3947"/>
                  <a:pt x="294283" y="146044"/>
                </a:cubicBezTo>
                <a:cubicBezTo>
                  <a:pt x="302207" y="153938"/>
                  <a:pt x="298245" y="169727"/>
                  <a:pt x="283718" y="169727"/>
                </a:cubicBezTo>
                <a:cubicBezTo>
                  <a:pt x="283718" y="169727"/>
                  <a:pt x="283718" y="169727"/>
                  <a:pt x="238817" y="169727"/>
                </a:cubicBezTo>
                <a:lnTo>
                  <a:pt x="294283" y="239459"/>
                </a:lnTo>
                <a:cubicBezTo>
                  <a:pt x="302207" y="249985"/>
                  <a:pt x="295604" y="263142"/>
                  <a:pt x="285039" y="263142"/>
                </a:cubicBezTo>
                <a:cubicBezTo>
                  <a:pt x="285039" y="263142"/>
                  <a:pt x="285039" y="263142"/>
                  <a:pt x="163540" y="263142"/>
                </a:cubicBezTo>
                <a:cubicBezTo>
                  <a:pt x="163540" y="263142"/>
                  <a:pt x="163540" y="263142"/>
                  <a:pt x="163540" y="322349"/>
                </a:cubicBezTo>
                <a:cubicBezTo>
                  <a:pt x="163540" y="330244"/>
                  <a:pt x="156937" y="336822"/>
                  <a:pt x="149013" y="336822"/>
                </a:cubicBezTo>
                <a:cubicBezTo>
                  <a:pt x="141089" y="336822"/>
                  <a:pt x="135807" y="330244"/>
                  <a:pt x="135807" y="322349"/>
                </a:cubicBezTo>
                <a:cubicBezTo>
                  <a:pt x="135807" y="322349"/>
                  <a:pt x="135807" y="322349"/>
                  <a:pt x="135807" y="263142"/>
                </a:cubicBezTo>
                <a:cubicBezTo>
                  <a:pt x="135807" y="263142"/>
                  <a:pt x="135807" y="263142"/>
                  <a:pt x="14308" y="263142"/>
                </a:cubicBezTo>
                <a:cubicBezTo>
                  <a:pt x="2422" y="263142"/>
                  <a:pt x="-4181" y="249985"/>
                  <a:pt x="3743" y="240775"/>
                </a:cubicBezTo>
                <a:cubicBezTo>
                  <a:pt x="3743" y="240775"/>
                  <a:pt x="3743" y="240775"/>
                  <a:pt x="59210" y="169727"/>
                </a:cubicBezTo>
                <a:cubicBezTo>
                  <a:pt x="59210" y="169727"/>
                  <a:pt x="59210" y="169727"/>
                  <a:pt x="14308" y="169727"/>
                </a:cubicBezTo>
                <a:cubicBezTo>
                  <a:pt x="-1540" y="169727"/>
                  <a:pt x="-2861" y="152622"/>
                  <a:pt x="3743" y="146044"/>
                </a:cubicBezTo>
                <a:cubicBezTo>
                  <a:pt x="3743" y="146044"/>
                  <a:pt x="3743" y="146044"/>
                  <a:pt x="138448" y="3947"/>
                </a:cubicBezTo>
                <a:cubicBezTo>
                  <a:pt x="141090" y="1315"/>
                  <a:pt x="145051" y="0"/>
                  <a:pt x="1490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椭圆 10"/>
          <p:cNvSpPr/>
          <p:nvPr/>
        </p:nvSpPr>
        <p:spPr>
          <a:xfrm>
            <a:off x="3139042" y="5034947"/>
            <a:ext cx="388992" cy="482600"/>
          </a:xfrm>
          <a:custGeom>
            <a:avLst/>
            <a:gdLst>
              <a:gd name="T0" fmla="*/ 186 w 226"/>
              <a:gd name="T1" fmla="*/ 210 h 280"/>
              <a:gd name="T2" fmla="*/ 202 w 226"/>
              <a:gd name="T3" fmla="*/ 244 h 280"/>
              <a:gd name="T4" fmla="*/ 189 w 226"/>
              <a:gd name="T5" fmla="*/ 278 h 280"/>
              <a:gd name="T6" fmla="*/ 190 w 226"/>
              <a:gd name="T7" fmla="*/ 244 h 280"/>
              <a:gd name="T8" fmla="*/ 170 w 226"/>
              <a:gd name="T9" fmla="*/ 215 h 280"/>
              <a:gd name="T10" fmla="*/ 63 w 226"/>
              <a:gd name="T11" fmla="*/ 189 h 280"/>
              <a:gd name="T12" fmla="*/ 0 w 226"/>
              <a:gd name="T13" fmla="*/ 48 h 280"/>
              <a:gd name="T14" fmla="*/ 195 w 226"/>
              <a:gd name="T15" fmla="*/ 74 h 280"/>
              <a:gd name="T16" fmla="*/ 193 w 226"/>
              <a:gd name="T17" fmla="*/ 197 h 280"/>
              <a:gd name="T18" fmla="*/ 104 w 226"/>
              <a:gd name="T19" fmla="*/ 94 h 280"/>
              <a:gd name="T20" fmla="*/ 186 w 226"/>
              <a:gd name="T21" fmla="*/ 21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280">
                <a:moveTo>
                  <a:pt x="186" y="210"/>
                </a:moveTo>
                <a:cubicBezTo>
                  <a:pt x="186" y="210"/>
                  <a:pt x="194" y="223"/>
                  <a:pt x="202" y="244"/>
                </a:cubicBezTo>
                <a:cubicBezTo>
                  <a:pt x="209" y="263"/>
                  <a:pt x="206" y="280"/>
                  <a:pt x="189" y="278"/>
                </a:cubicBezTo>
                <a:cubicBezTo>
                  <a:pt x="173" y="275"/>
                  <a:pt x="196" y="258"/>
                  <a:pt x="190" y="244"/>
                </a:cubicBezTo>
                <a:cubicBezTo>
                  <a:pt x="182" y="224"/>
                  <a:pt x="171" y="215"/>
                  <a:pt x="170" y="215"/>
                </a:cubicBezTo>
                <a:cubicBezTo>
                  <a:pt x="145" y="219"/>
                  <a:pt x="95" y="222"/>
                  <a:pt x="63" y="189"/>
                </a:cubicBezTo>
                <a:cubicBezTo>
                  <a:pt x="18" y="145"/>
                  <a:pt x="46" y="79"/>
                  <a:pt x="0" y="48"/>
                </a:cubicBezTo>
                <a:cubicBezTo>
                  <a:pt x="75" y="0"/>
                  <a:pt x="163" y="25"/>
                  <a:pt x="195" y="74"/>
                </a:cubicBezTo>
                <a:cubicBezTo>
                  <a:pt x="226" y="120"/>
                  <a:pt x="206" y="173"/>
                  <a:pt x="193" y="197"/>
                </a:cubicBezTo>
                <a:cubicBezTo>
                  <a:pt x="193" y="197"/>
                  <a:pt x="134" y="103"/>
                  <a:pt x="104" y="94"/>
                </a:cubicBezTo>
                <a:cubicBezTo>
                  <a:pt x="139" y="128"/>
                  <a:pt x="186" y="210"/>
                  <a:pt x="186" y="2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椭圆 11"/>
          <p:cNvSpPr/>
          <p:nvPr/>
        </p:nvSpPr>
        <p:spPr>
          <a:xfrm>
            <a:off x="3964803" y="5034947"/>
            <a:ext cx="377885" cy="482600"/>
          </a:xfrm>
          <a:custGeom>
            <a:avLst/>
            <a:gdLst>
              <a:gd name="connsiteX0" fmla="*/ 130969 w 263525"/>
              <a:gd name="connsiteY0" fmla="*/ 12700 h 336550"/>
              <a:gd name="connsiteX1" fmla="*/ 12700 w 263525"/>
              <a:gd name="connsiteY1" fmla="*/ 130831 h 336550"/>
              <a:gd name="connsiteX2" fmla="*/ 90232 w 263525"/>
              <a:gd name="connsiteY2" fmla="*/ 241087 h 336550"/>
              <a:gd name="connsiteX3" fmla="*/ 103373 w 263525"/>
              <a:gd name="connsiteY3" fmla="*/ 179396 h 336550"/>
              <a:gd name="connsiteX4" fmla="*/ 60008 w 263525"/>
              <a:gd name="connsiteY4" fmla="*/ 129519 h 336550"/>
              <a:gd name="connsiteX5" fmla="*/ 69206 w 263525"/>
              <a:gd name="connsiteY5" fmla="*/ 125581 h 336550"/>
              <a:gd name="connsiteX6" fmla="*/ 106001 w 263525"/>
              <a:gd name="connsiteY6" fmla="*/ 170208 h 336550"/>
              <a:gd name="connsiteX7" fmla="*/ 154623 w 263525"/>
              <a:gd name="connsiteY7" fmla="*/ 98017 h 336550"/>
              <a:gd name="connsiteX8" fmla="*/ 166450 w 263525"/>
              <a:gd name="connsiteY8" fmla="*/ 112455 h 336550"/>
              <a:gd name="connsiteX9" fmla="*/ 127027 w 263525"/>
              <a:gd name="connsiteY9" fmla="*/ 196460 h 336550"/>
              <a:gd name="connsiteX10" fmla="*/ 192732 w 263525"/>
              <a:gd name="connsiteY10" fmla="*/ 141332 h 336550"/>
              <a:gd name="connsiteX11" fmla="*/ 201931 w 263525"/>
              <a:gd name="connsiteY11" fmla="*/ 145270 h 336550"/>
              <a:gd name="connsiteX12" fmla="*/ 144110 w 263525"/>
              <a:gd name="connsiteY12" fmla="*/ 204335 h 336550"/>
              <a:gd name="connsiteX13" fmla="*/ 127027 w 263525"/>
              <a:gd name="connsiteY13" fmla="*/ 206960 h 336550"/>
              <a:gd name="connsiteX14" fmla="*/ 130969 w 263525"/>
              <a:gd name="connsiteY14" fmla="*/ 247650 h 336550"/>
              <a:gd name="connsiteX15" fmla="*/ 249238 w 263525"/>
              <a:gd name="connsiteY15" fmla="*/ 130831 h 336550"/>
              <a:gd name="connsiteX16" fmla="*/ 165136 w 263525"/>
              <a:gd name="connsiteY16" fmla="*/ 17950 h 336550"/>
              <a:gd name="connsiteX17" fmla="*/ 148052 w 263525"/>
              <a:gd name="connsiteY17" fmla="*/ 66515 h 336550"/>
              <a:gd name="connsiteX18" fmla="*/ 133597 w 263525"/>
              <a:gd name="connsiteY18" fmla="*/ 12700 h 336550"/>
              <a:gd name="connsiteX19" fmla="*/ 130969 w 263525"/>
              <a:gd name="connsiteY19" fmla="*/ 12700 h 336550"/>
              <a:gd name="connsiteX20" fmla="*/ 131763 w 263525"/>
              <a:gd name="connsiteY20" fmla="*/ 0 h 336550"/>
              <a:gd name="connsiteX21" fmla="*/ 139668 w 263525"/>
              <a:gd name="connsiteY21" fmla="*/ 0 h 336550"/>
              <a:gd name="connsiteX22" fmla="*/ 144939 w 263525"/>
              <a:gd name="connsiteY22" fmla="*/ 0 h 336550"/>
              <a:gd name="connsiteX23" fmla="*/ 150209 w 263525"/>
              <a:gd name="connsiteY23" fmla="*/ 22349 h 336550"/>
              <a:gd name="connsiteX24" fmla="*/ 158115 w 263525"/>
              <a:gd name="connsiteY24" fmla="*/ 2629 h 336550"/>
              <a:gd name="connsiteX25" fmla="*/ 163386 w 263525"/>
              <a:gd name="connsiteY25" fmla="*/ 3944 h 336550"/>
              <a:gd name="connsiteX26" fmla="*/ 263525 w 263525"/>
              <a:gd name="connsiteY26" fmla="*/ 131465 h 336550"/>
              <a:gd name="connsiteX27" fmla="*/ 134398 w 263525"/>
              <a:gd name="connsiteY27" fmla="*/ 262930 h 336550"/>
              <a:gd name="connsiteX28" fmla="*/ 155480 w 263525"/>
              <a:gd name="connsiteY28" fmla="*/ 336550 h 336550"/>
              <a:gd name="connsiteX29" fmla="*/ 86963 w 263525"/>
              <a:gd name="connsiteY29" fmla="*/ 336550 h 336550"/>
              <a:gd name="connsiteX30" fmla="*/ 89599 w 263525"/>
              <a:gd name="connsiteY30" fmla="*/ 255042 h 336550"/>
              <a:gd name="connsiteX31" fmla="*/ 0 w 263525"/>
              <a:gd name="connsiteY31" fmla="*/ 131465 h 336550"/>
              <a:gd name="connsiteX32" fmla="*/ 131763 w 263525"/>
              <a:gd name="connsiteY3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525" h="336550">
                <a:moveTo>
                  <a:pt x="130969" y="12700"/>
                </a:moveTo>
                <a:cubicBezTo>
                  <a:pt x="66578" y="12700"/>
                  <a:pt x="12700" y="65203"/>
                  <a:pt x="12700" y="130831"/>
                </a:cubicBezTo>
                <a:cubicBezTo>
                  <a:pt x="12700" y="180709"/>
                  <a:pt x="45553" y="224024"/>
                  <a:pt x="90232" y="241087"/>
                </a:cubicBezTo>
                <a:cubicBezTo>
                  <a:pt x="92860" y="221399"/>
                  <a:pt x="96803" y="200398"/>
                  <a:pt x="103373" y="179396"/>
                </a:cubicBezTo>
                <a:cubicBezTo>
                  <a:pt x="91546" y="175459"/>
                  <a:pt x="75777" y="162333"/>
                  <a:pt x="60008" y="129519"/>
                </a:cubicBezTo>
                <a:cubicBezTo>
                  <a:pt x="60008" y="129519"/>
                  <a:pt x="60008" y="129519"/>
                  <a:pt x="69206" y="125581"/>
                </a:cubicBezTo>
                <a:cubicBezTo>
                  <a:pt x="83662" y="155770"/>
                  <a:pt x="96803" y="166271"/>
                  <a:pt x="106001" y="170208"/>
                </a:cubicBezTo>
                <a:cubicBezTo>
                  <a:pt x="116514" y="140019"/>
                  <a:pt x="132283" y="113768"/>
                  <a:pt x="154623" y="98017"/>
                </a:cubicBezTo>
                <a:cubicBezTo>
                  <a:pt x="154623" y="98017"/>
                  <a:pt x="154623" y="98017"/>
                  <a:pt x="166450" y="112455"/>
                </a:cubicBezTo>
                <a:cubicBezTo>
                  <a:pt x="166450" y="112455"/>
                  <a:pt x="130969" y="128206"/>
                  <a:pt x="127027" y="196460"/>
                </a:cubicBezTo>
                <a:cubicBezTo>
                  <a:pt x="145424" y="195147"/>
                  <a:pt x="170392" y="184647"/>
                  <a:pt x="192732" y="141332"/>
                </a:cubicBezTo>
                <a:cubicBezTo>
                  <a:pt x="192732" y="141332"/>
                  <a:pt x="192732" y="141332"/>
                  <a:pt x="201931" y="145270"/>
                </a:cubicBezTo>
                <a:cubicBezTo>
                  <a:pt x="186161" y="176771"/>
                  <a:pt x="166450" y="196460"/>
                  <a:pt x="144110" y="204335"/>
                </a:cubicBezTo>
                <a:cubicBezTo>
                  <a:pt x="137540" y="205648"/>
                  <a:pt x="132283" y="206960"/>
                  <a:pt x="127027" y="206960"/>
                </a:cubicBezTo>
                <a:cubicBezTo>
                  <a:pt x="127027" y="218774"/>
                  <a:pt x="128341" y="233212"/>
                  <a:pt x="130969" y="247650"/>
                </a:cubicBezTo>
                <a:cubicBezTo>
                  <a:pt x="195360" y="247650"/>
                  <a:pt x="249238" y="195147"/>
                  <a:pt x="249238" y="130831"/>
                </a:cubicBezTo>
                <a:cubicBezTo>
                  <a:pt x="249238" y="78329"/>
                  <a:pt x="215072" y="32389"/>
                  <a:pt x="165136" y="17950"/>
                </a:cubicBezTo>
                <a:cubicBezTo>
                  <a:pt x="165136" y="17950"/>
                  <a:pt x="165136" y="17950"/>
                  <a:pt x="148052" y="66515"/>
                </a:cubicBezTo>
                <a:cubicBezTo>
                  <a:pt x="148052" y="66515"/>
                  <a:pt x="148052" y="66515"/>
                  <a:pt x="133597" y="12700"/>
                </a:cubicBezTo>
                <a:cubicBezTo>
                  <a:pt x="132283" y="12700"/>
                  <a:pt x="132283" y="12700"/>
                  <a:pt x="130969" y="12700"/>
                </a:cubicBezTo>
                <a:close/>
                <a:moveTo>
                  <a:pt x="131763" y="0"/>
                </a:moveTo>
                <a:cubicBezTo>
                  <a:pt x="134398" y="0"/>
                  <a:pt x="137033" y="0"/>
                  <a:pt x="139668" y="0"/>
                </a:cubicBezTo>
                <a:cubicBezTo>
                  <a:pt x="139668" y="0"/>
                  <a:pt x="139668" y="0"/>
                  <a:pt x="144939" y="0"/>
                </a:cubicBezTo>
                <a:cubicBezTo>
                  <a:pt x="144939" y="0"/>
                  <a:pt x="144939" y="0"/>
                  <a:pt x="150209" y="22349"/>
                </a:cubicBezTo>
                <a:cubicBezTo>
                  <a:pt x="150209" y="22349"/>
                  <a:pt x="150209" y="22349"/>
                  <a:pt x="158115" y="2629"/>
                </a:cubicBezTo>
                <a:cubicBezTo>
                  <a:pt x="158115" y="2629"/>
                  <a:pt x="158115" y="2629"/>
                  <a:pt x="163386" y="3944"/>
                </a:cubicBezTo>
                <a:cubicBezTo>
                  <a:pt x="222679" y="18405"/>
                  <a:pt x="263525" y="70991"/>
                  <a:pt x="263525" y="131465"/>
                </a:cubicBezTo>
                <a:cubicBezTo>
                  <a:pt x="263525" y="202456"/>
                  <a:pt x="205550" y="260300"/>
                  <a:pt x="134398" y="262930"/>
                </a:cubicBezTo>
                <a:cubicBezTo>
                  <a:pt x="138351" y="283964"/>
                  <a:pt x="144939" y="308942"/>
                  <a:pt x="155480" y="336550"/>
                </a:cubicBezTo>
                <a:cubicBezTo>
                  <a:pt x="155480" y="336550"/>
                  <a:pt x="155480" y="336550"/>
                  <a:pt x="86963" y="336550"/>
                </a:cubicBezTo>
                <a:cubicBezTo>
                  <a:pt x="86963" y="336550"/>
                  <a:pt x="84328" y="299740"/>
                  <a:pt x="89599" y="255042"/>
                </a:cubicBezTo>
                <a:cubicBezTo>
                  <a:pt x="38211" y="237951"/>
                  <a:pt x="0" y="189309"/>
                  <a:pt x="0" y="131465"/>
                </a:cubicBezTo>
                <a:cubicBezTo>
                  <a:pt x="0" y="59159"/>
                  <a:pt x="59293" y="0"/>
                  <a:pt x="1317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椭圆 12"/>
          <p:cNvSpPr/>
          <p:nvPr/>
        </p:nvSpPr>
        <p:spPr>
          <a:xfrm>
            <a:off x="4742059" y="5034947"/>
            <a:ext cx="463792" cy="482600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 flipH="1">
            <a:off x="4288790" y="982345"/>
            <a:ext cx="3597275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dist"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一、小麦的储藏特性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815584"/>
            <a:ext cx="12192000" cy="1042416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762750" y="252222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946900" y="169329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　</a:t>
            </a: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4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、易受虫害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616700" y="2845636"/>
            <a:ext cx="4375150" cy="18611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是抗虫性差、染虫率较高的粮种。除少数豆类专食性虫种外，小麦几乎能被所有的储粮害虫侵染，其中以玉米象、麦蛾等危害最严重。小麦成熟、收获、入库正是夏季，正值害虫繁育、发生阶段，入库后气温高，若遇阴雨，就造成害虫非常适宜的发生条件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椭圆 9"/>
          <p:cNvSpPr/>
          <p:nvPr/>
        </p:nvSpPr>
        <p:spPr>
          <a:xfrm>
            <a:off x="7933351" y="5029867"/>
            <a:ext cx="427398" cy="482600"/>
          </a:xfrm>
          <a:custGeom>
            <a:avLst/>
            <a:gdLst>
              <a:gd name="connsiteX0" fmla="*/ 149013 w 298295"/>
              <a:gd name="connsiteY0" fmla="*/ 33609 h 336822"/>
              <a:gd name="connsiteX1" fmla="*/ 47403 w 298295"/>
              <a:gd name="connsiteY1" fmla="*/ 141663 h 336822"/>
              <a:gd name="connsiteX2" fmla="*/ 88311 w 298295"/>
              <a:gd name="connsiteY2" fmla="*/ 141663 h 336822"/>
              <a:gd name="connsiteX3" fmla="*/ 100188 w 298295"/>
              <a:gd name="connsiteY3" fmla="*/ 164065 h 336822"/>
              <a:gd name="connsiteX4" fmla="*/ 43444 w 298295"/>
              <a:gd name="connsiteY4" fmla="*/ 235222 h 336822"/>
              <a:gd name="connsiteX5" fmla="*/ 254582 w 298295"/>
              <a:gd name="connsiteY5" fmla="*/ 235222 h 336822"/>
              <a:gd name="connsiteX6" fmla="*/ 199159 w 298295"/>
              <a:gd name="connsiteY6" fmla="*/ 164065 h 336822"/>
              <a:gd name="connsiteX7" fmla="*/ 209715 w 298295"/>
              <a:gd name="connsiteY7" fmla="*/ 141663 h 336822"/>
              <a:gd name="connsiteX8" fmla="*/ 251943 w 298295"/>
              <a:gd name="connsiteY8" fmla="*/ 141663 h 336822"/>
              <a:gd name="connsiteX9" fmla="*/ 149013 w 298295"/>
              <a:gd name="connsiteY9" fmla="*/ 33609 h 336822"/>
              <a:gd name="connsiteX10" fmla="*/ 149013 w 298295"/>
              <a:gd name="connsiteY10" fmla="*/ 0 h 336822"/>
              <a:gd name="connsiteX11" fmla="*/ 159578 w 298295"/>
              <a:gd name="connsiteY11" fmla="*/ 3947 h 336822"/>
              <a:gd name="connsiteX12" fmla="*/ 294283 w 298295"/>
              <a:gd name="connsiteY12" fmla="*/ 146044 h 336822"/>
              <a:gd name="connsiteX13" fmla="*/ 283718 w 298295"/>
              <a:gd name="connsiteY13" fmla="*/ 169727 h 336822"/>
              <a:gd name="connsiteX14" fmla="*/ 238817 w 298295"/>
              <a:gd name="connsiteY14" fmla="*/ 169727 h 336822"/>
              <a:gd name="connsiteX15" fmla="*/ 294283 w 298295"/>
              <a:gd name="connsiteY15" fmla="*/ 239459 h 336822"/>
              <a:gd name="connsiteX16" fmla="*/ 285039 w 298295"/>
              <a:gd name="connsiteY16" fmla="*/ 263142 h 336822"/>
              <a:gd name="connsiteX17" fmla="*/ 163540 w 298295"/>
              <a:gd name="connsiteY17" fmla="*/ 263142 h 336822"/>
              <a:gd name="connsiteX18" fmla="*/ 163540 w 298295"/>
              <a:gd name="connsiteY18" fmla="*/ 322349 h 336822"/>
              <a:gd name="connsiteX19" fmla="*/ 149013 w 298295"/>
              <a:gd name="connsiteY19" fmla="*/ 336822 h 336822"/>
              <a:gd name="connsiteX20" fmla="*/ 135807 w 298295"/>
              <a:gd name="connsiteY20" fmla="*/ 322349 h 336822"/>
              <a:gd name="connsiteX21" fmla="*/ 135807 w 298295"/>
              <a:gd name="connsiteY21" fmla="*/ 263142 h 336822"/>
              <a:gd name="connsiteX22" fmla="*/ 14308 w 298295"/>
              <a:gd name="connsiteY22" fmla="*/ 263142 h 336822"/>
              <a:gd name="connsiteX23" fmla="*/ 3743 w 298295"/>
              <a:gd name="connsiteY23" fmla="*/ 240775 h 336822"/>
              <a:gd name="connsiteX24" fmla="*/ 59210 w 298295"/>
              <a:gd name="connsiteY24" fmla="*/ 169727 h 336822"/>
              <a:gd name="connsiteX25" fmla="*/ 14308 w 298295"/>
              <a:gd name="connsiteY25" fmla="*/ 169727 h 336822"/>
              <a:gd name="connsiteX26" fmla="*/ 3743 w 298295"/>
              <a:gd name="connsiteY26" fmla="*/ 146044 h 336822"/>
              <a:gd name="connsiteX27" fmla="*/ 138448 w 298295"/>
              <a:gd name="connsiteY27" fmla="*/ 3947 h 336822"/>
              <a:gd name="connsiteX28" fmla="*/ 149013 w 298295"/>
              <a:gd name="connsiteY28" fmla="*/ 0 h 33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8295" h="336822">
                <a:moveTo>
                  <a:pt x="149013" y="33609"/>
                </a:moveTo>
                <a:cubicBezTo>
                  <a:pt x="149013" y="33609"/>
                  <a:pt x="149013" y="33609"/>
                  <a:pt x="47403" y="141663"/>
                </a:cubicBezTo>
                <a:cubicBezTo>
                  <a:pt x="47403" y="141663"/>
                  <a:pt x="47403" y="141663"/>
                  <a:pt x="88311" y="141663"/>
                </a:cubicBezTo>
                <a:cubicBezTo>
                  <a:pt x="102827" y="141663"/>
                  <a:pt x="105466" y="157476"/>
                  <a:pt x="100188" y="164065"/>
                </a:cubicBezTo>
                <a:cubicBezTo>
                  <a:pt x="100188" y="164065"/>
                  <a:pt x="100188" y="164065"/>
                  <a:pt x="43444" y="235222"/>
                </a:cubicBezTo>
                <a:lnTo>
                  <a:pt x="254582" y="235222"/>
                </a:lnTo>
                <a:cubicBezTo>
                  <a:pt x="254582" y="235222"/>
                  <a:pt x="254582" y="235222"/>
                  <a:pt x="199159" y="164065"/>
                </a:cubicBezTo>
                <a:cubicBezTo>
                  <a:pt x="191241" y="157476"/>
                  <a:pt x="193880" y="141663"/>
                  <a:pt x="209715" y="141663"/>
                </a:cubicBezTo>
                <a:cubicBezTo>
                  <a:pt x="209715" y="141663"/>
                  <a:pt x="209715" y="141663"/>
                  <a:pt x="251943" y="141663"/>
                </a:cubicBezTo>
                <a:cubicBezTo>
                  <a:pt x="251943" y="141663"/>
                  <a:pt x="251943" y="141663"/>
                  <a:pt x="149013" y="33609"/>
                </a:cubicBezTo>
                <a:close/>
                <a:moveTo>
                  <a:pt x="149013" y="0"/>
                </a:moveTo>
                <a:cubicBezTo>
                  <a:pt x="152975" y="0"/>
                  <a:pt x="156937" y="1315"/>
                  <a:pt x="159578" y="3947"/>
                </a:cubicBezTo>
                <a:cubicBezTo>
                  <a:pt x="159578" y="3947"/>
                  <a:pt x="159578" y="3947"/>
                  <a:pt x="294283" y="146044"/>
                </a:cubicBezTo>
                <a:cubicBezTo>
                  <a:pt x="302207" y="153938"/>
                  <a:pt x="298245" y="169727"/>
                  <a:pt x="283718" y="169727"/>
                </a:cubicBezTo>
                <a:cubicBezTo>
                  <a:pt x="283718" y="169727"/>
                  <a:pt x="283718" y="169727"/>
                  <a:pt x="238817" y="169727"/>
                </a:cubicBezTo>
                <a:lnTo>
                  <a:pt x="294283" y="239459"/>
                </a:lnTo>
                <a:cubicBezTo>
                  <a:pt x="302207" y="249985"/>
                  <a:pt x="295604" y="263142"/>
                  <a:pt x="285039" y="263142"/>
                </a:cubicBezTo>
                <a:cubicBezTo>
                  <a:pt x="285039" y="263142"/>
                  <a:pt x="285039" y="263142"/>
                  <a:pt x="163540" y="263142"/>
                </a:cubicBezTo>
                <a:cubicBezTo>
                  <a:pt x="163540" y="263142"/>
                  <a:pt x="163540" y="263142"/>
                  <a:pt x="163540" y="322349"/>
                </a:cubicBezTo>
                <a:cubicBezTo>
                  <a:pt x="163540" y="330244"/>
                  <a:pt x="156937" y="336822"/>
                  <a:pt x="149013" y="336822"/>
                </a:cubicBezTo>
                <a:cubicBezTo>
                  <a:pt x="141089" y="336822"/>
                  <a:pt x="135807" y="330244"/>
                  <a:pt x="135807" y="322349"/>
                </a:cubicBezTo>
                <a:cubicBezTo>
                  <a:pt x="135807" y="322349"/>
                  <a:pt x="135807" y="322349"/>
                  <a:pt x="135807" y="263142"/>
                </a:cubicBezTo>
                <a:cubicBezTo>
                  <a:pt x="135807" y="263142"/>
                  <a:pt x="135807" y="263142"/>
                  <a:pt x="14308" y="263142"/>
                </a:cubicBezTo>
                <a:cubicBezTo>
                  <a:pt x="2422" y="263142"/>
                  <a:pt x="-4181" y="249985"/>
                  <a:pt x="3743" y="240775"/>
                </a:cubicBezTo>
                <a:cubicBezTo>
                  <a:pt x="3743" y="240775"/>
                  <a:pt x="3743" y="240775"/>
                  <a:pt x="59210" y="169727"/>
                </a:cubicBezTo>
                <a:cubicBezTo>
                  <a:pt x="59210" y="169727"/>
                  <a:pt x="59210" y="169727"/>
                  <a:pt x="14308" y="169727"/>
                </a:cubicBezTo>
                <a:cubicBezTo>
                  <a:pt x="-1540" y="169727"/>
                  <a:pt x="-2861" y="152622"/>
                  <a:pt x="3743" y="146044"/>
                </a:cubicBezTo>
                <a:cubicBezTo>
                  <a:pt x="3743" y="146044"/>
                  <a:pt x="3743" y="146044"/>
                  <a:pt x="138448" y="3947"/>
                </a:cubicBezTo>
                <a:cubicBezTo>
                  <a:pt x="141090" y="1315"/>
                  <a:pt x="145051" y="0"/>
                  <a:pt x="1490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7" name="椭圆 10"/>
          <p:cNvSpPr/>
          <p:nvPr/>
        </p:nvSpPr>
        <p:spPr>
          <a:xfrm>
            <a:off x="8772762" y="5029867"/>
            <a:ext cx="388992" cy="482600"/>
          </a:xfrm>
          <a:custGeom>
            <a:avLst/>
            <a:gdLst>
              <a:gd name="T0" fmla="*/ 186 w 226"/>
              <a:gd name="T1" fmla="*/ 210 h 280"/>
              <a:gd name="T2" fmla="*/ 202 w 226"/>
              <a:gd name="T3" fmla="*/ 244 h 280"/>
              <a:gd name="T4" fmla="*/ 189 w 226"/>
              <a:gd name="T5" fmla="*/ 278 h 280"/>
              <a:gd name="T6" fmla="*/ 190 w 226"/>
              <a:gd name="T7" fmla="*/ 244 h 280"/>
              <a:gd name="T8" fmla="*/ 170 w 226"/>
              <a:gd name="T9" fmla="*/ 215 h 280"/>
              <a:gd name="T10" fmla="*/ 63 w 226"/>
              <a:gd name="T11" fmla="*/ 189 h 280"/>
              <a:gd name="T12" fmla="*/ 0 w 226"/>
              <a:gd name="T13" fmla="*/ 48 h 280"/>
              <a:gd name="T14" fmla="*/ 195 w 226"/>
              <a:gd name="T15" fmla="*/ 74 h 280"/>
              <a:gd name="T16" fmla="*/ 193 w 226"/>
              <a:gd name="T17" fmla="*/ 197 h 280"/>
              <a:gd name="T18" fmla="*/ 104 w 226"/>
              <a:gd name="T19" fmla="*/ 94 h 280"/>
              <a:gd name="T20" fmla="*/ 186 w 226"/>
              <a:gd name="T21" fmla="*/ 21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280">
                <a:moveTo>
                  <a:pt x="186" y="210"/>
                </a:moveTo>
                <a:cubicBezTo>
                  <a:pt x="186" y="210"/>
                  <a:pt x="194" y="223"/>
                  <a:pt x="202" y="244"/>
                </a:cubicBezTo>
                <a:cubicBezTo>
                  <a:pt x="209" y="263"/>
                  <a:pt x="206" y="280"/>
                  <a:pt x="189" y="278"/>
                </a:cubicBezTo>
                <a:cubicBezTo>
                  <a:pt x="173" y="275"/>
                  <a:pt x="196" y="258"/>
                  <a:pt x="190" y="244"/>
                </a:cubicBezTo>
                <a:cubicBezTo>
                  <a:pt x="182" y="224"/>
                  <a:pt x="171" y="215"/>
                  <a:pt x="170" y="215"/>
                </a:cubicBezTo>
                <a:cubicBezTo>
                  <a:pt x="145" y="219"/>
                  <a:pt x="95" y="222"/>
                  <a:pt x="63" y="189"/>
                </a:cubicBezTo>
                <a:cubicBezTo>
                  <a:pt x="18" y="145"/>
                  <a:pt x="46" y="79"/>
                  <a:pt x="0" y="48"/>
                </a:cubicBezTo>
                <a:cubicBezTo>
                  <a:pt x="75" y="0"/>
                  <a:pt x="163" y="25"/>
                  <a:pt x="195" y="74"/>
                </a:cubicBezTo>
                <a:cubicBezTo>
                  <a:pt x="226" y="120"/>
                  <a:pt x="206" y="173"/>
                  <a:pt x="193" y="197"/>
                </a:cubicBezTo>
                <a:cubicBezTo>
                  <a:pt x="193" y="197"/>
                  <a:pt x="134" y="103"/>
                  <a:pt x="104" y="94"/>
                </a:cubicBezTo>
                <a:cubicBezTo>
                  <a:pt x="139" y="128"/>
                  <a:pt x="186" y="210"/>
                  <a:pt x="186" y="2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8" name="椭圆 11"/>
          <p:cNvSpPr/>
          <p:nvPr/>
        </p:nvSpPr>
        <p:spPr>
          <a:xfrm>
            <a:off x="9598523" y="5029867"/>
            <a:ext cx="377885" cy="482600"/>
          </a:xfrm>
          <a:custGeom>
            <a:avLst/>
            <a:gdLst>
              <a:gd name="connsiteX0" fmla="*/ 130969 w 263525"/>
              <a:gd name="connsiteY0" fmla="*/ 12700 h 336550"/>
              <a:gd name="connsiteX1" fmla="*/ 12700 w 263525"/>
              <a:gd name="connsiteY1" fmla="*/ 130831 h 336550"/>
              <a:gd name="connsiteX2" fmla="*/ 90232 w 263525"/>
              <a:gd name="connsiteY2" fmla="*/ 241087 h 336550"/>
              <a:gd name="connsiteX3" fmla="*/ 103373 w 263525"/>
              <a:gd name="connsiteY3" fmla="*/ 179396 h 336550"/>
              <a:gd name="connsiteX4" fmla="*/ 60008 w 263525"/>
              <a:gd name="connsiteY4" fmla="*/ 129519 h 336550"/>
              <a:gd name="connsiteX5" fmla="*/ 69206 w 263525"/>
              <a:gd name="connsiteY5" fmla="*/ 125581 h 336550"/>
              <a:gd name="connsiteX6" fmla="*/ 106001 w 263525"/>
              <a:gd name="connsiteY6" fmla="*/ 170208 h 336550"/>
              <a:gd name="connsiteX7" fmla="*/ 154623 w 263525"/>
              <a:gd name="connsiteY7" fmla="*/ 98017 h 336550"/>
              <a:gd name="connsiteX8" fmla="*/ 166450 w 263525"/>
              <a:gd name="connsiteY8" fmla="*/ 112455 h 336550"/>
              <a:gd name="connsiteX9" fmla="*/ 127027 w 263525"/>
              <a:gd name="connsiteY9" fmla="*/ 196460 h 336550"/>
              <a:gd name="connsiteX10" fmla="*/ 192732 w 263525"/>
              <a:gd name="connsiteY10" fmla="*/ 141332 h 336550"/>
              <a:gd name="connsiteX11" fmla="*/ 201931 w 263525"/>
              <a:gd name="connsiteY11" fmla="*/ 145270 h 336550"/>
              <a:gd name="connsiteX12" fmla="*/ 144110 w 263525"/>
              <a:gd name="connsiteY12" fmla="*/ 204335 h 336550"/>
              <a:gd name="connsiteX13" fmla="*/ 127027 w 263525"/>
              <a:gd name="connsiteY13" fmla="*/ 206960 h 336550"/>
              <a:gd name="connsiteX14" fmla="*/ 130969 w 263525"/>
              <a:gd name="connsiteY14" fmla="*/ 247650 h 336550"/>
              <a:gd name="connsiteX15" fmla="*/ 249238 w 263525"/>
              <a:gd name="connsiteY15" fmla="*/ 130831 h 336550"/>
              <a:gd name="connsiteX16" fmla="*/ 165136 w 263525"/>
              <a:gd name="connsiteY16" fmla="*/ 17950 h 336550"/>
              <a:gd name="connsiteX17" fmla="*/ 148052 w 263525"/>
              <a:gd name="connsiteY17" fmla="*/ 66515 h 336550"/>
              <a:gd name="connsiteX18" fmla="*/ 133597 w 263525"/>
              <a:gd name="connsiteY18" fmla="*/ 12700 h 336550"/>
              <a:gd name="connsiteX19" fmla="*/ 130969 w 263525"/>
              <a:gd name="connsiteY19" fmla="*/ 12700 h 336550"/>
              <a:gd name="connsiteX20" fmla="*/ 131763 w 263525"/>
              <a:gd name="connsiteY20" fmla="*/ 0 h 336550"/>
              <a:gd name="connsiteX21" fmla="*/ 139668 w 263525"/>
              <a:gd name="connsiteY21" fmla="*/ 0 h 336550"/>
              <a:gd name="connsiteX22" fmla="*/ 144939 w 263525"/>
              <a:gd name="connsiteY22" fmla="*/ 0 h 336550"/>
              <a:gd name="connsiteX23" fmla="*/ 150209 w 263525"/>
              <a:gd name="connsiteY23" fmla="*/ 22349 h 336550"/>
              <a:gd name="connsiteX24" fmla="*/ 158115 w 263525"/>
              <a:gd name="connsiteY24" fmla="*/ 2629 h 336550"/>
              <a:gd name="connsiteX25" fmla="*/ 163386 w 263525"/>
              <a:gd name="connsiteY25" fmla="*/ 3944 h 336550"/>
              <a:gd name="connsiteX26" fmla="*/ 263525 w 263525"/>
              <a:gd name="connsiteY26" fmla="*/ 131465 h 336550"/>
              <a:gd name="connsiteX27" fmla="*/ 134398 w 263525"/>
              <a:gd name="connsiteY27" fmla="*/ 262930 h 336550"/>
              <a:gd name="connsiteX28" fmla="*/ 155480 w 263525"/>
              <a:gd name="connsiteY28" fmla="*/ 336550 h 336550"/>
              <a:gd name="connsiteX29" fmla="*/ 86963 w 263525"/>
              <a:gd name="connsiteY29" fmla="*/ 336550 h 336550"/>
              <a:gd name="connsiteX30" fmla="*/ 89599 w 263525"/>
              <a:gd name="connsiteY30" fmla="*/ 255042 h 336550"/>
              <a:gd name="connsiteX31" fmla="*/ 0 w 263525"/>
              <a:gd name="connsiteY31" fmla="*/ 131465 h 336550"/>
              <a:gd name="connsiteX32" fmla="*/ 131763 w 263525"/>
              <a:gd name="connsiteY3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525" h="336550">
                <a:moveTo>
                  <a:pt x="130969" y="12700"/>
                </a:moveTo>
                <a:cubicBezTo>
                  <a:pt x="66578" y="12700"/>
                  <a:pt x="12700" y="65203"/>
                  <a:pt x="12700" y="130831"/>
                </a:cubicBezTo>
                <a:cubicBezTo>
                  <a:pt x="12700" y="180709"/>
                  <a:pt x="45553" y="224024"/>
                  <a:pt x="90232" y="241087"/>
                </a:cubicBezTo>
                <a:cubicBezTo>
                  <a:pt x="92860" y="221399"/>
                  <a:pt x="96803" y="200398"/>
                  <a:pt x="103373" y="179396"/>
                </a:cubicBezTo>
                <a:cubicBezTo>
                  <a:pt x="91546" y="175459"/>
                  <a:pt x="75777" y="162333"/>
                  <a:pt x="60008" y="129519"/>
                </a:cubicBezTo>
                <a:cubicBezTo>
                  <a:pt x="60008" y="129519"/>
                  <a:pt x="60008" y="129519"/>
                  <a:pt x="69206" y="125581"/>
                </a:cubicBezTo>
                <a:cubicBezTo>
                  <a:pt x="83662" y="155770"/>
                  <a:pt x="96803" y="166271"/>
                  <a:pt x="106001" y="170208"/>
                </a:cubicBezTo>
                <a:cubicBezTo>
                  <a:pt x="116514" y="140019"/>
                  <a:pt x="132283" y="113768"/>
                  <a:pt x="154623" y="98017"/>
                </a:cubicBezTo>
                <a:cubicBezTo>
                  <a:pt x="154623" y="98017"/>
                  <a:pt x="154623" y="98017"/>
                  <a:pt x="166450" y="112455"/>
                </a:cubicBezTo>
                <a:cubicBezTo>
                  <a:pt x="166450" y="112455"/>
                  <a:pt x="130969" y="128206"/>
                  <a:pt x="127027" y="196460"/>
                </a:cubicBezTo>
                <a:cubicBezTo>
                  <a:pt x="145424" y="195147"/>
                  <a:pt x="170392" y="184647"/>
                  <a:pt x="192732" y="141332"/>
                </a:cubicBezTo>
                <a:cubicBezTo>
                  <a:pt x="192732" y="141332"/>
                  <a:pt x="192732" y="141332"/>
                  <a:pt x="201931" y="145270"/>
                </a:cubicBezTo>
                <a:cubicBezTo>
                  <a:pt x="186161" y="176771"/>
                  <a:pt x="166450" y="196460"/>
                  <a:pt x="144110" y="204335"/>
                </a:cubicBezTo>
                <a:cubicBezTo>
                  <a:pt x="137540" y="205648"/>
                  <a:pt x="132283" y="206960"/>
                  <a:pt x="127027" y="206960"/>
                </a:cubicBezTo>
                <a:cubicBezTo>
                  <a:pt x="127027" y="218774"/>
                  <a:pt x="128341" y="233212"/>
                  <a:pt x="130969" y="247650"/>
                </a:cubicBezTo>
                <a:cubicBezTo>
                  <a:pt x="195360" y="247650"/>
                  <a:pt x="249238" y="195147"/>
                  <a:pt x="249238" y="130831"/>
                </a:cubicBezTo>
                <a:cubicBezTo>
                  <a:pt x="249238" y="78329"/>
                  <a:pt x="215072" y="32389"/>
                  <a:pt x="165136" y="17950"/>
                </a:cubicBezTo>
                <a:cubicBezTo>
                  <a:pt x="165136" y="17950"/>
                  <a:pt x="165136" y="17950"/>
                  <a:pt x="148052" y="66515"/>
                </a:cubicBezTo>
                <a:cubicBezTo>
                  <a:pt x="148052" y="66515"/>
                  <a:pt x="148052" y="66515"/>
                  <a:pt x="133597" y="12700"/>
                </a:cubicBezTo>
                <a:cubicBezTo>
                  <a:pt x="132283" y="12700"/>
                  <a:pt x="132283" y="12700"/>
                  <a:pt x="130969" y="12700"/>
                </a:cubicBezTo>
                <a:close/>
                <a:moveTo>
                  <a:pt x="131763" y="0"/>
                </a:moveTo>
                <a:cubicBezTo>
                  <a:pt x="134398" y="0"/>
                  <a:pt x="137033" y="0"/>
                  <a:pt x="139668" y="0"/>
                </a:cubicBezTo>
                <a:cubicBezTo>
                  <a:pt x="139668" y="0"/>
                  <a:pt x="139668" y="0"/>
                  <a:pt x="144939" y="0"/>
                </a:cubicBezTo>
                <a:cubicBezTo>
                  <a:pt x="144939" y="0"/>
                  <a:pt x="144939" y="0"/>
                  <a:pt x="150209" y="22349"/>
                </a:cubicBezTo>
                <a:cubicBezTo>
                  <a:pt x="150209" y="22349"/>
                  <a:pt x="150209" y="22349"/>
                  <a:pt x="158115" y="2629"/>
                </a:cubicBezTo>
                <a:cubicBezTo>
                  <a:pt x="158115" y="2629"/>
                  <a:pt x="158115" y="2629"/>
                  <a:pt x="163386" y="3944"/>
                </a:cubicBezTo>
                <a:cubicBezTo>
                  <a:pt x="222679" y="18405"/>
                  <a:pt x="263525" y="70991"/>
                  <a:pt x="263525" y="131465"/>
                </a:cubicBezTo>
                <a:cubicBezTo>
                  <a:pt x="263525" y="202456"/>
                  <a:pt x="205550" y="260300"/>
                  <a:pt x="134398" y="262930"/>
                </a:cubicBezTo>
                <a:cubicBezTo>
                  <a:pt x="138351" y="283964"/>
                  <a:pt x="144939" y="308942"/>
                  <a:pt x="155480" y="336550"/>
                </a:cubicBezTo>
                <a:cubicBezTo>
                  <a:pt x="155480" y="336550"/>
                  <a:pt x="155480" y="336550"/>
                  <a:pt x="86963" y="336550"/>
                </a:cubicBezTo>
                <a:cubicBezTo>
                  <a:pt x="86963" y="336550"/>
                  <a:pt x="84328" y="299740"/>
                  <a:pt x="89599" y="255042"/>
                </a:cubicBezTo>
                <a:cubicBezTo>
                  <a:pt x="38211" y="237951"/>
                  <a:pt x="0" y="189309"/>
                  <a:pt x="0" y="131465"/>
                </a:cubicBezTo>
                <a:cubicBezTo>
                  <a:pt x="0" y="59159"/>
                  <a:pt x="59293" y="0"/>
                  <a:pt x="1317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5" name="椭圆 12"/>
          <p:cNvSpPr/>
          <p:nvPr/>
        </p:nvSpPr>
        <p:spPr>
          <a:xfrm>
            <a:off x="10375779" y="5029867"/>
            <a:ext cx="463792" cy="482600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167055" y="270175"/>
            <a:ext cx="3970789" cy="681990"/>
            <a:chOff x="167055" y="270175"/>
            <a:chExt cx="3970789" cy="681990"/>
          </a:xfrm>
        </p:grpSpPr>
        <p:sp>
          <p:nvSpPr>
            <p:cNvPr id="27" name="矩形 26"/>
            <p:cNvSpPr/>
            <p:nvPr/>
          </p:nvSpPr>
          <p:spPr>
            <a:xfrm flipH="1">
              <a:off x="982663" y="270175"/>
              <a:ext cx="3155181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小麦储藏技术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28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cxnSp>
        <p:nvCxnSpPr>
          <p:cNvPr id="4" name="直接连接符 3"/>
          <p:cNvCxnSpPr/>
          <p:nvPr/>
        </p:nvCxnSpPr>
        <p:spPr>
          <a:xfrm>
            <a:off x="1129030" y="252730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0640" y="168186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3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</a:t>
            </a: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具有耐储性</a:t>
            </a:r>
            <a:endParaRPr lang="en-US" altLang="zh-CN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82980" y="3019626"/>
            <a:ext cx="4375150" cy="156591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algn="r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最大的有点是具有较好的耐储性。完成后熟的小麦，呼吸作用微弱，比其它谷类粮食都低。正常的小麦，水分在标准以内（12.5％），在常温下一般储存3-5年或低温（15℃）储藏5－8年，其食用品质无明显变化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299631" y="5034947"/>
            <a:ext cx="427398" cy="482600"/>
          </a:xfrm>
          <a:custGeom>
            <a:avLst/>
            <a:gdLst>
              <a:gd name="connsiteX0" fmla="*/ 149013 w 298295"/>
              <a:gd name="connsiteY0" fmla="*/ 33609 h 336822"/>
              <a:gd name="connsiteX1" fmla="*/ 47403 w 298295"/>
              <a:gd name="connsiteY1" fmla="*/ 141663 h 336822"/>
              <a:gd name="connsiteX2" fmla="*/ 88311 w 298295"/>
              <a:gd name="connsiteY2" fmla="*/ 141663 h 336822"/>
              <a:gd name="connsiteX3" fmla="*/ 100188 w 298295"/>
              <a:gd name="connsiteY3" fmla="*/ 164065 h 336822"/>
              <a:gd name="connsiteX4" fmla="*/ 43444 w 298295"/>
              <a:gd name="connsiteY4" fmla="*/ 235222 h 336822"/>
              <a:gd name="connsiteX5" fmla="*/ 254582 w 298295"/>
              <a:gd name="connsiteY5" fmla="*/ 235222 h 336822"/>
              <a:gd name="connsiteX6" fmla="*/ 199159 w 298295"/>
              <a:gd name="connsiteY6" fmla="*/ 164065 h 336822"/>
              <a:gd name="connsiteX7" fmla="*/ 209715 w 298295"/>
              <a:gd name="connsiteY7" fmla="*/ 141663 h 336822"/>
              <a:gd name="connsiteX8" fmla="*/ 251943 w 298295"/>
              <a:gd name="connsiteY8" fmla="*/ 141663 h 336822"/>
              <a:gd name="connsiteX9" fmla="*/ 149013 w 298295"/>
              <a:gd name="connsiteY9" fmla="*/ 33609 h 336822"/>
              <a:gd name="connsiteX10" fmla="*/ 149013 w 298295"/>
              <a:gd name="connsiteY10" fmla="*/ 0 h 336822"/>
              <a:gd name="connsiteX11" fmla="*/ 159578 w 298295"/>
              <a:gd name="connsiteY11" fmla="*/ 3947 h 336822"/>
              <a:gd name="connsiteX12" fmla="*/ 294283 w 298295"/>
              <a:gd name="connsiteY12" fmla="*/ 146044 h 336822"/>
              <a:gd name="connsiteX13" fmla="*/ 283718 w 298295"/>
              <a:gd name="connsiteY13" fmla="*/ 169727 h 336822"/>
              <a:gd name="connsiteX14" fmla="*/ 238817 w 298295"/>
              <a:gd name="connsiteY14" fmla="*/ 169727 h 336822"/>
              <a:gd name="connsiteX15" fmla="*/ 294283 w 298295"/>
              <a:gd name="connsiteY15" fmla="*/ 239459 h 336822"/>
              <a:gd name="connsiteX16" fmla="*/ 285039 w 298295"/>
              <a:gd name="connsiteY16" fmla="*/ 263142 h 336822"/>
              <a:gd name="connsiteX17" fmla="*/ 163540 w 298295"/>
              <a:gd name="connsiteY17" fmla="*/ 263142 h 336822"/>
              <a:gd name="connsiteX18" fmla="*/ 163540 w 298295"/>
              <a:gd name="connsiteY18" fmla="*/ 322349 h 336822"/>
              <a:gd name="connsiteX19" fmla="*/ 149013 w 298295"/>
              <a:gd name="connsiteY19" fmla="*/ 336822 h 336822"/>
              <a:gd name="connsiteX20" fmla="*/ 135807 w 298295"/>
              <a:gd name="connsiteY20" fmla="*/ 322349 h 336822"/>
              <a:gd name="connsiteX21" fmla="*/ 135807 w 298295"/>
              <a:gd name="connsiteY21" fmla="*/ 263142 h 336822"/>
              <a:gd name="connsiteX22" fmla="*/ 14308 w 298295"/>
              <a:gd name="connsiteY22" fmla="*/ 263142 h 336822"/>
              <a:gd name="connsiteX23" fmla="*/ 3743 w 298295"/>
              <a:gd name="connsiteY23" fmla="*/ 240775 h 336822"/>
              <a:gd name="connsiteX24" fmla="*/ 59210 w 298295"/>
              <a:gd name="connsiteY24" fmla="*/ 169727 h 336822"/>
              <a:gd name="connsiteX25" fmla="*/ 14308 w 298295"/>
              <a:gd name="connsiteY25" fmla="*/ 169727 h 336822"/>
              <a:gd name="connsiteX26" fmla="*/ 3743 w 298295"/>
              <a:gd name="connsiteY26" fmla="*/ 146044 h 336822"/>
              <a:gd name="connsiteX27" fmla="*/ 138448 w 298295"/>
              <a:gd name="connsiteY27" fmla="*/ 3947 h 336822"/>
              <a:gd name="connsiteX28" fmla="*/ 149013 w 298295"/>
              <a:gd name="connsiteY28" fmla="*/ 0 h 336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298295" h="336822">
                <a:moveTo>
                  <a:pt x="149013" y="33609"/>
                </a:moveTo>
                <a:cubicBezTo>
                  <a:pt x="149013" y="33609"/>
                  <a:pt x="149013" y="33609"/>
                  <a:pt x="47403" y="141663"/>
                </a:cubicBezTo>
                <a:cubicBezTo>
                  <a:pt x="47403" y="141663"/>
                  <a:pt x="47403" y="141663"/>
                  <a:pt x="88311" y="141663"/>
                </a:cubicBezTo>
                <a:cubicBezTo>
                  <a:pt x="102827" y="141663"/>
                  <a:pt x="105466" y="157476"/>
                  <a:pt x="100188" y="164065"/>
                </a:cubicBezTo>
                <a:cubicBezTo>
                  <a:pt x="100188" y="164065"/>
                  <a:pt x="100188" y="164065"/>
                  <a:pt x="43444" y="235222"/>
                </a:cubicBezTo>
                <a:lnTo>
                  <a:pt x="254582" y="235222"/>
                </a:lnTo>
                <a:cubicBezTo>
                  <a:pt x="254582" y="235222"/>
                  <a:pt x="254582" y="235222"/>
                  <a:pt x="199159" y="164065"/>
                </a:cubicBezTo>
                <a:cubicBezTo>
                  <a:pt x="191241" y="157476"/>
                  <a:pt x="193880" y="141663"/>
                  <a:pt x="209715" y="141663"/>
                </a:cubicBezTo>
                <a:cubicBezTo>
                  <a:pt x="209715" y="141663"/>
                  <a:pt x="209715" y="141663"/>
                  <a:pt x="251943" y="141663"/>
                </a:cubicBezTo>
                <a:cubicBezTo>
                  <a:pt x="251943" y="141663"/>
                  <a:pt x="251943" y="141663"/>
                  <a:pt x="149013" y="33609"/>
                </a:cubicBezTo>
                <a:close/>
                <a:moveTo>
                  <a:pt x="149013" y="0"/>
                </a:moveTo>
                <a:cubicBezTo>
                  <a:pt x="152975" y="0"/>
                  <a:pt x="156937" y="1315"/>
                  <a:pt x="159578" y="3947"/>
                </a:cubicBezTo>
                <a:cubicBezTo>
                  <a:pt x="159578" y="3947"/>
                  <a:pt x="159578" y="3947"/>
                  <a:pt x="294283" y="146044"/>
                </a:cubicBezTo>
                <a:cubicBezTo>
                  <a:pt x="302207" y="153938"/>
                  <a:pt x="298245" y="169727"/>
                  <a:pt x="283718" y="169727"/>
                </a:cubicBezTo>
                <a:cubicBezTo>
                  <a:pt x="283718" y="169727"/>
                  <a:pt x="283718" y="169727"/>
                  <a:pt x="238817" y="169727"/>
                </a:cubicBezTo>
                <a:lnTo>
                  <a:pt x="294283" y="239459"/>
                </a:lnTo>
                <a:cubicBezTo>
                  <a:pt x="302207" y="249985"/>
                  <a:pt x="295604" y="263142"/>
                  <a:pt x="285039" y="263142"/>
                </a:cubicBezTo>
                <a:cubicBezTo>
                  <a:pt x="285039" y="263142"/>
                  <a:pt x="285039" y="263142"/>
                  <a:pt x="163540" y="263142"/>
                </a:cubicBezTo>
                <a:cubicBezTo>
                  <a:pt x="163540" y="263142"/>
                  <a:pt x="163540" y="263142"/>
                  <a:pt x="163540" y="322349"/>
                </a:cubicBezTo>
                <a:cubicBezTo>
                  <a:pt x="163540" y="330244"/>
                  <a:pt x="156937" y="336822"/>
                  <a:pt x="149013" y="336822"/>
                </a:cubicBezTo>
                <a:cubicBezTo>
                  <a:pt x="141089" y="336822"/>
                  <a:pt x="135807" y="330244"/>
                  <a:pt x="135807" y="322349"/>
                </a:cubicBezTo>
                <a:cubicBezTo>
                  <a:pt x="135807" y="322349"/>
                  <a:pt x="135807" y="322349"/>
                  <a:pt x="135807" y="263142"/>
                </a:cubicBezTo>
                <a:cubicBezTo>
                  <a:pt x="135807" y="263142"/>
                  <a:pt x="135807" y="263142"/>
                  <a:pt x="14308" y="263142"/>
                </a:cubicBezTo>
                <a:cubicBezTo>
                  <a:pt x="2422" y="263142"/>
                  <a:pt x="-4181" y="249985"/>
                  <a:pt x="3743" y="240775"/>
                </a:cubicBezTo>
                <a:cubicBezTo>
                  <a:pt x="3743" y="240775"/>
                  <a:pt x="3743" y="240775"/>
                  <a:pt x="59210" y="169727"/>
                </a:cubicBezTo>
                <a:cubicBezTo>
                  <a:pt x="59210" y="169727"/>
                  <a:pt x="59210" y="169727"/>
                  <a:pt x="14308" y="169727"/>
                </a:cubicBezTo>
                <a:cubicBezTo>
                  <a:pt x="-1540" y="169727"/>
                  <a:pt x="-2861" y="152622"/>
                  <a:pt x="3743" y="146044"/>
                </a:cubicBezTo>
                <a:cubicBezTo>
                  <a:pt x="3743" y="146044"/>
                  <a:pt x="3743" y="146044"/>
                  <a:pt x="138448" y="3947"/>
                </a:cubicBezTo>
                <a:cubicBezTo>
                  <a:pt x="141090" y="1315"/>
                  <a:pt x="145051" y="0"/>
                  <a:pt x="14901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9" name="椭圆 10"/>
          <p:cNvSpPr/>
          <p:nvPr/>
        </p:nvSpPr>
        <p:spPr>
          <a:xfrm>
            <a:off x="3139042" y="5034947"/>
            <a:ext cx="388992" cy="482600"/>
          </a:xfrm>
          <a:custGeom>
            <a:avLst/>
            <a:gdLst>
              <a:gd name="T0" fmla="*/ 186 w 226"/>
              <a:gd name="T1" fmla="*/ 210 h 280"/>
              <a:gd name="T2" fmla="*/ 202 w 226"/>
              <a:gd name="T3" fmla="*/ 244 h 280"/>
              <a:gd name="T4" fmla="*/ 189 w 226"/>
              <a:gd name="T5" fmla="*/ 278 h 280"/>
              <a:gd name="T6" fmla="*/ 190 w 226"/>
              <a:gd name="T7" fmla="*/ 244 h 280"/>
              <a:gd name="T8" fmla="*/ 170 w 226"/>
              <a:gd name="T9" fmla="*/ 215 h 280"/>
              <a:gd name="T10" fmla="*/ 63 w 226"/>
              <a:gd name="T11" fmla="*/ 189 h 280"/>
              <a:gd name="T12" fmla="*/ 0 w 226"/>
              <a:gd name="T13" fmla="*/ 48 h 280"/>
              <a:gd name="T14" fmla="*/ 195 w 226"/>
              <a:gd name="T15" fmla="*/ 74 h 280"/>
              <a:gd name="T16" fmla="*/ 193 w 226"/>
              <a:gd name="T17" fmla="*/ 197 h 280"/>
              <a:gd name="T18" fmla="*/ 104 w 226"/>
              <a:gd name="T19" fmla="*/ 94 h 280"/>
              <a:gd name="T20" fmla="*/ 186 w 226"/>
              <a:gd name="T21" fmla="*/ 210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26" h="280">
                <a:moveTo>
                  <a:pt x="186" y="210"/>
                </a:moveTo>
                <a:cubicBezTo>
                  <a:pt x="186" y="210"/>
                  <a:pt x="194" y="223"/>
                  <a:pt x="202" y="244"/>
                </a:cubicBezTo>
                <a:cubicBezTo>
                  <a:pt x="209" y="263"/>
                  <a:pt x="206" y="280"/>
                  <a:pt x="189" y="278"/>
                </a:cubicBezTo>
                <a:cubicBezTo>
                  <a:pt x="173" y="275"/>
                  <a:pt x="196" y="258"/>
                  <a:pt x="190" y="244"/>
                </a:cubicBezTo>
                <a:cubicBezTo>
                  <a:pt x="182" y="224"/>
                  <a:pt x="171" y="215"/>
                  <a:pt x="170" y="215"/>
                </a:cubicBezTo>
                <a:cubicBezTo>
                  <a:pt x="145" y="219"/>
                  <a:pt x="95" y="222"/>
                  <a:pt x="63" y="189"/>
                </a:cubicBezTo>
                <a:cubicBezTo>
                  <a:pt x="18" y="145"/>
                  <a:pt x="46" y="79"/>
                  <a:pt x="0" y="48"/>
                </a:cubicBezTo>
                <a:cubicBezTo>
                  <a:pt x="75" y="0"/>
                  <a:pt x="163" y="25"/>
                  <a:pt x="195" y="74"/>
                </a:cubicBezTo>
                <a:cubicBezTo>
                  <a:pt x="226" y="120"/>
                  <a:pt x="206" y="173"/>
                  <a:pt x="193" y="197"/>
                </a:cubicBezTo>
                <a:cubicBezTo>
                  <a:pt x="193" y="197"/>
                  <a:pt x="134" y="103"/>
                  <a:pt x="104" y="94"/>
                </a:cubicBezTo>
                <a:cubicBezTo>
                  <a:pt x="139" y="128"/>
                  <a:pt x="186" y="210"/>
                  <a:pt x="186" y="21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0" name="椭圆 11"/>
          <p:cNvSpPr/>
          <p:nvPr/>
        </p:nvSpPr>
        <p:spPr>
          <a:xfrm>
            <a:off x="3964803" y="5034947"/>
            <a:ext cx="377885" cy="482600"/>
          </a:xfrm>
          <a:custGeom>
            <a:avLst/>
            <a:gdLst>
              <a:gd name="connsiteX0" fmla="*/ 130969 w 263525"/>
              <a:gd name="connsiteY0" fmla="*/ 12700 h 336550"/>
              <a:gd name="connsiteX1" fmla="*/ 12700 w 263525"/>
              <a:gd name="connsiteY1" fmla="*/ 130831 h 336550"/>
              <a:gd name="connsiteX2" fmla="*/ 90232 w 263525"/>
              <a:gd name="connsiteY2" fmla="*/ 241087 h 336550"/>
              <a:gd name="connsiteX3" fmla="*/ 103373 w 263525"/>
              <a:gd name="connsiteY3" fmla="*/ 179396 h 336550"/>
              <a:gd name="connsiteX4" fmla="*/ 60008 w 263525"/>
              <a:gd name="connsiteY4" fmla="*/ 129519 h 336550"/>
              <a:gd name="connsiteX5" fmla="*/ 69206 w 263525"/>
              <a:gd name="connsiteY5" fmla="*/ 125581 h 336550"/>
              <a:gd name="connsiteX6" fmla="*/ 106001 w 263525"/>
              <a:gd name="connsiteY6" fmla="*/ 170208 h 336550"/>
              <a:gd name="connsiteX7" fmla="*/ 154623 w 263525"/>
              <a:gd name="connsiteY7" fmla="*/ 98017 h 336550"/>
              <a:gd name="connsiteX8" fmla="*/ 166450 w 263525"/>
              <a:gd name="connsiteY8" fmla="*/ 112455 h 336550"/>
              <a:gd name="connsiteX9" fmla="*/ 127027 w 263525"/>
              <a:gd name="connsiteY9" fmla="*/ 196460 h 336550"/>
              <a:gd name="connsiteX10" fmla="*/ 192732 w 263525"/>
              <a:gd name="connsiteY10" fmla="*/ 141332 h 336550"/>
              <a:gd name="connsiteX11" fmla="*/ 201931 w 263525"/>
              <a:gd name="connsiteY11" fmla="*/ 145270 h 336550"/>
              <a:gd name="connsiteX12" fmla="*/ 144110 w 263525"/>
              <a:gd name="connsiteY12" fmla="*/ 204335 h 336550"/>
              <a:gd name="connsiteX13" fmla="*/ 127027 w 263525"/>
              <a:gd name="connsiteY13" fmla="*/ 206960 h 336550"/>
              <a:gd name="connsiteX14" fmla="*/ 130969 w 263525"/>
              <a:gd name="connsiteY14" fmla="*/ 247650 h 336550"/>
              <a:gd name="connsiteX15" fmla="*/ 249238 w 263525"/>
              <a:gd name="connsiteY15" fmla="*/ 130831 h 336550"/>
              <a:gd name="connsiteX16" fmla="*/ 165136 w 263525"/>
              <a:gd name="connsiteY16" fmla="*/ 17950 h 336550"/>
              <a:gd name="connsiteX17" fmla="*/ 148052 w 263525"/>
              <a:gd name="connsiteY17" fmla="*/ 66515 h 336550"/>
              <a:gd name="connsiteX18" fmla="*/ 133597 w 263525"/>
              <a:gd name="connsiteY18" fmla="*/ 12700 h 336550"/>
              <a:gd name="connsiteX19" fmla="*/ 130969 w 263525"/>
              <a:gd name="connsiteY19" fmla="*/ 12700 h 336550"/>
              <a:gd name="connsiteX20" fmla="*/ 131763 w 263525"/>
              <a:gd name="connsiteY20" fmla="*/ 0 h 336550"/>
              <a:gd name="connsiteX21" fmla="*/ 139668 w 263525"/>
              <a:gd name="connsiteY21" fmla="*/ 0 h 336550"/>
              <a:gd name="connsiteX22" fmla="*/ 144939 w 263525"/>
              <a:gd name="connsiteY22" fmla="*/ 0 h 336550"/>
              <a:gd name="connsiteX23" fmla="*/ 150209 w 263525"/>
              <a:gd name="connsiteY23" fmla="*/ 22349 h 336550"/>
              <a:gd name="connsiteX24" fmla="*/ 158115 w 263525"/>
              <a:gd name="connsiteY24" fmla="*/ 2629 h 336550"/>
              <a:gd name="connsiteX25" fmla="*/ 163386 w 263525"/>
              <a:gd name="connsiteY25" fmla="*/ 3944 h 336550"/>
              <a:gd name="connsiteX26" fmla="*/ 263525 w 263525"/>
              <a:gd name="connsiteY26" fmla="*/ 131465 h 336550"/>
              <a:gd name="connsiteX27" fmla="*/ 134398 w 263525"/>
              <a:gd name="connsiteY27" fmla="*/ 262930 h 336550"/>
              <a:gd name="connsiteX28" fmla="*/ 155480 w 263525"/>
              <a:gd name="connsiteY28" fmla="*/ 336550 h 336550"/>
              <a:gd name="connsiteX29" fmla="*/ 86963 w 263525"/>
              <a:gd name="connsiteY29" fmla="*/ 336550 h 336550"/>
              <a:gd name="connsiteX30" fmla="*/ 89599 w 263525"/>
              <a:gd name="connsiteY30" fmla="*/ 255042 h 336550"/>
              <a:gd name="connsiteX31" fmla="*/ 0 w 263525"/>
              <a:gd name="connsiteY31" fmla="*/ 131465 h 336550"/>
              <a:gd name="connsiteX32" fmla="*/ 131763 w 263525"/>
              <a:gd name="connsiteY32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263525" h="336550">
                <a:moveTo>
                  <a:pt x="130969" y="12700"/>
                </a:moveTo>
                <a:cubicBezTo>
                  <a:pt x="66578" y="12700"/>
                  <a:pt x="12700" y="65203"/>
                  <a:pt x="12700" y="130831"/>
                </a:cubicBezTo>
                <a:cubicBezTo>
                  <a:pt x="12700" y="180709"/>
                  <a:pt x="45553" y="224024"/>
                  <a:pt x="90232" y="241087"/>
                </a:cubicBezTo>
                <a:cubicBezTo>
                  <a:pt x="92860" y="221399"/>
                  <a:pt x="96803" y="200398"/>
                  <a:pt x="103373" y="179396"/>
                </a:cubicBezTo>
                <a:cubicBezTo>
                  <a:pt x="91546" y="175459"/>
                  <a:pt x="75777" y="162333"/>
                  <a:pt x="60008" y="129519"/>
                </a:cubicBezTo>
                <a:cubicBezTo>
                  <a:pt x="60008" y="129519"/>
                  <a:pt x="60008" y="129519"/>
                  <a:pt x="69206" y="125581"/>
                </a:cubicBezTo>
                <a:cubicBezTo>
                  <a:pt x="83662" y="155770"/>
                  <a:pt x="96803" y="166271"/>
                  <a:pt x="106001" y="170208"/>
                </a:cubicBezTo>
                <a:cubicBezTo>
                  <a:pt x="116514" y="140019"/>
                  <a:pt x="132283" y="113768"/>
                  <a:pt x="154623" y="98017"/>
                </a:cubicBezTo>
                <a:cubicBezTo>
                  <a:pt x="154623" y="98017"/>
                  <a:pt x="154623" y="98017"/>
                  <a:pt x="166450" y="112455"/>
                </a:cubicBezTo>
                <a:cubicBezTo>
                  <a:pt x="166450" y="112455"/>
                  <a:pt x="130969" y="128206"/>
                  <a:pt x="127027" y="196460"/>
                </a:cubicBezTo>
                <a:cubicBezTo>
                  <a:pt x="145424" y="195147"/>
                  <a:pt x="170392" y="184647"/>
                  <a:pt x="192732" y="141332"/>
                </a:cubicBezTo>
                <a:cubicBezTo>
                  <a:pt x="192732" y="141332"/>
                  <a:pt x="192732" y="141332"/>
                  <a:pt x="201931" y="145270"/>
                </a:cubicBezTo>
                <a:cubicBezTo>
                  <a:pt x="186161" y="176771"/>
                  <a:pt x="166450" y="196460"/>
                  <a:pt x="144110" y="204335"/>
                </a:cubicBezTo>
                <a:cubicBezTo>
                  <a:pt x="137540" y="205648"/>
                  <a:pt x="132283" y="206960"/>
                  <a:pt x="127027" y="206960"/>
                </a:cubicBezTo>
                <a:cubicBezTo>
                  <a:pt x="127027" y="218774"/>
                  <a:pt x="128341" y="233212"/>
                  <a:pt x="130969" y="247650"/>
                </a:cubicBezTo>
                <a:cubicBezTo>
                  <a:pt x="195360" y="247650"/>
                  <a:pt x="249238" y="195147"/>
                  <a:pt x="249238" y="130831"/>
                </a:cubicBezTo>
                <a:cubicBezTo>
                  <a:pt x="249238" y="78329"/>
                  <a:pt x="215072" y="32389"/>
                  <a:pt x="165136" y="17950"/>
                </a:cubicBezTo>
                <a:cubicBezTo>
                  <a:pt x="165136" y="17950"/>
                  <a:pt x="165136" y="17950"/>
                  <a:pt x="148052" y="66515"/>
                </a:cubicBezTo>
                <a:cubicBezTo>
                  <a:pt x="148052" y="66515"/>
                  <a:pt x="148052" y="66515"/>
                  <a:pt x="133597" y="12700"/>
                </a:cubicBezTo>
                <a:cubicBezTo>
                  <a:pt x="132283" y="12700"/>
                  <a:pt x="132283" y="12700"/>
                  <a:pt x="130969" y="12700"/>
                </a:cubicBezTo>
                <a:close/>
                <a:moveTo>
                  <a:pt x="131763" y="0"/>
                </a:moveTo>
                <a:cubicBezTo>
                  <a:pt x="134398" y="0"/>
                  <a:pt x="137033" y="0"/>
                  <a:pt x="139668" y="0"/>
                </a:cubicBezTo>
                <a:cubicBezTo>
                  <a:pt x="139668" y="0"/>
                  <a:pt x="139668" y="0"/>
                  <a:pt x="144939" y="0"/>
                </a:cubicBezTo>
                <a:cubicBezTo>
                  <a:pt x="144939" y="0"/>
                  <a:pt x="144939" y="0"/>
                  <a:pt x="150209" y="22349"/>
                </a:cubicBezTo>
                <a:cubicBezTo>
                  <a:pt x="150209" y="22349"/>
                  <a:pt x="150209" y="22349"/>
                  <a:pt x="158115" y="2629"/>
                </a:cubicBezTo>
                <a:cubicBezTo>
                  <a:pt x="158115" y="2629"/>
                  <a:pt x="158115" y="2629"/>
                  <a:pt x="163386" y="3944"/>
                </a:cubicBezTo>
                <a:cubicBezTo>
                  <a:pt x="222679" y="18405"/>
                  <a:pt x="263525" y="70991"/>
                  <a:pt x="263525" y="131465"/>
                </a:cubicBezTo>
                <a:cubicBezTo>
                  <a:pt x="263525" y="202456"/>
                  <a:pt x="205550" y="260300"/>
                  <a:pt x="134398" y="262930"/>
                </a:cubicBezTo>
                <a:cubicBezTo>
                  <a:pt x="138351" y="283964"/>
                  <a:pt x="144939" y="308942"/>
                  <a:pt x="155480" y="336550"/>
                </a:cubicBezTo>
                <a:cubicBezTo>
                  <a:pt x="155480" y="336550"/>
                  <a:pt x="155480" y="336550"/>
                  <a:pt x="86963" y="336550"/>
                </a:cubicBezTo>
                <a:cubicBezTo>
                  <a:pt x="86963" y="336550"/>
                  <a:pt x="84328" y="299740"/>
                  <a:pt x="89599" y="255042"/>
                </a:cubicBezTo>
                <a:cubicBezTo>
                  <a:pt x="38211" y="237951"/>
                  <a:pt x="0" y="189309"/>
                  <a:pt x="0" y="131465"/>
                </a:cubicBezTo>
                <a:cubicBezTo>
                  <a:pt x="0" y="59159"/>
                  <a:pt x="59293" y="0"/>
                  <a:pt x="13176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1" name="椭圆 12"/>
          <p:cNvSpPr/>
          <p:nvPr/>
        </p:nvSpPr>
        <p:spPr>
          <a:xfrm>
            <a:off x="4742059" y="5034947"/>
            <a:ext cx="463792" cy="482600"/>
          </a:xfrm>
          <a:custGeom>
            <a:avLst/>
            <a:gdLst>
              <a:gd name="connsiteX0" fmla="*/ 291721 w 324854"/>
              <a:gd name="connsiteY0" fmla="*/ 232710 h 338027"/>
              <a:gd name="connsiteX1" fmla="*/ 303654 w 324854"/>
              <a:gd name="connsiteY1" fmla="*/ 234026 h 338027"/>
              <a:gd name="connsiteX2" fmla="*/ 314260 w 324854"/>
              <a:gd name="connsiteY2" fmla="*/ 330128 h 338027"/>
              <a:gd name="connsiteX3" fmla="*/ 310283 w 324854"/>
              <a:gd name="connsiteY3" fmla="*/ 334078 h 338027"/>
              <a:gd name="connsiteX4" fmla="*/ 286418 w 324854"/>
              <a:gd name="connsiteY4" fmla="*/ 338027 h 338027"/>
              <a:gd name="connsiteX5" fmla="*/ 217475 w 324854"/>
              <a:gd name="connsiteY5" fmla="*/ 303799 h 338027"/>
              <a:gd name="connsiteX6" fmla="*/ 213498 w 324854"/>
              <a:gd name="connsiteY6" fmla="*/ 298533 h 338027"/>
              <a:gd name="connsiteX7" fmla="*/ 216149 w 324854"/>
              <a:gd name="connsiteY7" fmla="*/ 286685 h 338027"/>
              <a:gd name="connsiteX8" fmla="*/ 226756 w 324854"/>
              <a:gd name="connsiteY8" fmla="*/ 289318 h 338027"/>
              <a:gd name="connsiteX9" fmla="*/ 230733 w 324854"/>
              <a:gd name="connsiteY9" fmla="*/ 293267 h 338027"/>
              <a:gd name="connsiteX10" fmla="*/ 301002 w 324854"/>
              <a:gd name="connsiteY10" fmla="*/ 319597 h 338027"/>
              <a:gd name="connsiteX11" fmla="*/ 290395 w 324854"/>
              <a:gd name="connsiteY11" fmla="*/ 244558 h 338027"/>
              <a:gd name="connsiteX12" fmla="*/ 291721 w 324854"/>
              <a:gd name="connsiteY12" fmla="*/ 232710 h 338027"/>
              <a:gd name="connsiteX13" fmla="*/ 33133 w 324854"/>
              <a:gd name="connsiteY13" fmla="*/ 232710 h 338027"/>
              <a:gd name="connsiteX14" fmla="*/ 34459 w 324854"/>
              <a:gd name="connsiteY14" fmla="*/ 244558 h 338027"/>
              <a:gd name="connsiteX15" fmla="*/ 23852 w 324854"/>
              <a:gd name="connsiteY15" fmla="*/ 319597 h 338027"/>
              <a:gd name="connsiteX16" fmla="*/ 94121 w 324854"/>
              <a:gd name="connsiteY16" fmla="*/ 293267 h 338027"/>
              <a:gd name="connsiteX17" fmla="*/ 98098 w 324854"/>
              <a:gd name="connsiteY17" fmla="*/ 289318 h 338027"/>
              <a:gd name="connsiteX18" fmla="*/ 108705 w 324854"/>
              <a:gd name="connsiteY18" fmla="*/ 286685 h 338027"/>
              <a:gd name="connsiteX19" fmla="*/ 111356 w 324854"/>
              <a:gd name="connsiteY19" fmla="*/ 298533 h 338027"/>
              <a:gd name="connsiteX20" fmla="*/ 107379 w 324854"/>
              <a:gd name="connsiteY20" fmla="*/ 303799 h 338027"/>
              <a:gd name="connsiteX21" fmla="*/ 38436 w 324854"/>
              <a:gd name="connsiteY21" fmla="*/ 338027 h 338027"/>
              <a:gd name="connsiteX22" fmla="*/ 14571 w 324854"/>
              <a:gd name="connsiteY22" fmla="*/ 334078 h 338027"/>
              <a:gd name="connsiteX23" fmla="*/ 10594 w 324854"/>
              <a:gd name="connsiteY23" fmla="*/ 330128 h 338027"/>
              <a:gd name="connsiteX24" fmla="*/ 21200 w 324854"/>
              <a:gd name="connsiteY24" fmla="*/ 234026 h 338027"/>
              <a:gd name="connsiteX25" fmla="*/ 33133 w 324854"/>
              <a:gd name="connsiteY25" fmla="*/ 232710 h 338027"/>
              <a:gd name="connsiteX26" fmla="*/ 162610 w 324854"/>
              <a:gd name="connsiteY26" fmla="*/ 155464 h 338027"/>
              <a:gd name="connsiteX27" fmla="*/ 171158 w 324854"/>
              <a:gd name="connsiteY27" fmla="*/ 163084 h 338027"/>
              <a:gd name="connsiteX28" fmla="*/ 171158 w 324854"/>
              <a:gd name="connsiteY28" fmla="*/ 173244 h 338027"/>
              <a:gd name="connsiteX29" fmla="*/ 162610 w 324854"/>
              <a:gd name="connsiteY29" fmla="*/ 180864 h 338027"/>
              <a:gd name="connsiteX30" fmla="*/ 155283 w 324854"/>
              <a:gd name="connsiteY30" fmla="*/ 173244 h 338027"/>
              <a:gd name="connsiteX31" fmla="*/ 155283 w 324854"/>
              <a:gd name="connsiteY31" fmla="*/ 163084 h 338027"/>
              <a:gd name="connsiteX32" fmla="*/ 162610 w 324854"/>
              <a:gd name="connsiteY32" fmla="*/ 155464 h 338027"/>
              <a:gd name="connsiteX33" fmla="*/ 186353 w 324854"/>
              <a:gd name="connsiteY33" fmla="*/ 144071 h 338027"/>
              <a:gd name="connsiteX34" fmla="*/ 194517 w 324854"/>
              <a:gd name="connsiteY34" fmla="*/ 149301 h 338027"/>
              <a:gd name="connsiteX35" fmla="*/ 198600 w 324854"/>
              <a:gd name="connsiteY35" fmla="*/ 161067 h 338027"/>
              <a:gd name="connsiteX36" fmla="*/ 190435 w 324854"/>
              <a:gd name="connsiteY36" fmla="*/ 164989 h 338027"/>
              <a:gd name="connsiteX37" fmla="*/ 186353 w 324854"/>
              <a:gd name="connsiteY37" fmla="*/ 163682 h 338027"/>
              <a:gd name="connsiteX38" fmla="*/ 178189 w 324854"/>
              <a:gd name="connsiteY38" fmla="*/ 158452 h 338027"/>
              <a:gd name="connsiteX39" fmla="*/ 174107 w 324854"/>
              <a:gd name="connsiteY39" fmla="*/ 147993 h 338027"/>
              <a:gd name="connsiteX40" fmla="*/ 186353 w 324854"/>
              <a:gd name="connsiteY40" fmla="*/ 144071 h 338027"/>
              <a:gd name="connsiteX41" fmla="*/ 140089 w 324854"/>
              <a:gd name="connsiteY41" fmla="*/ 144071 h 338027"/>
              <a:gd name="connsiteX42" fmla="*/ 150975 w 324854"/>
              <a:gd name="connsiteY42" fmla="*/ 147993 h 338027"/>
              <a:gd name="connsiteX43" fmla="*/ 148253 w 324854"/>
              <a:gd name="connsiteY43" fmla="*/ 158452 h 338027"/>
              <a:gd name="connsiteX44" fmla="*/ 138728 w 324854"/>
              <a:gd name="connsiteY44" fmla="*/ 163682 h 338027"/>
              <a:gd name="connsiteX45" fmla="*/ 134646 w 324854"/>
              <a:gd name="connsiteY45" fmla="*/ 164989 h 338027"/>
              <a:gd name="connsiteX46" fmla="*/ 127842 w 324854"/>
              <a:gd name="connsiteY46" fmla="*/ 161067 h 338027"/>
              <a:gd name="connsiteX47" fmla="*/ 130564 w 324854"/>
              <a:gd name="connsiteY47" fmla="*/ 149301 h 338027"/>
              <a:gd name="connsiteX48" fmla="*/ 140089 w 324854"/>
              <a:gd name="connsiteY48" fmla="*/ 144071 h 338027"/>
              <a:gd name="connsiteX49" fmla="*/ 186353 w 324854"/>
              <a:gd name="connsiteY49" fmla="*/ 118392 h 338027"/>
              <a:gd name="connsiteX50" fmla="*/ 198600 w 324854"/>
              <a:gd name="connsiteY50" fmla="*/ 121006 h 338027"/>
              <a:gd name="connsiteX51" fmla="*/ 194517 w 324854"/>
              <a:gd name="connsiteY51" fmla="*/ 132773 h 338027"/>
              <a:gd name="connsiteX52" fmla="*/ 186353 w 324854"/>
              <a:gd name="connsiteY52" fmla="*/ 138002 h 338027"/>
              <a:gd name="connsiteX53" fmla="*/ 182271 w 324854"/>
              <a:gd name="connsiteY53" fmla="*/ 138002 h 338027"/>
              <a:gd name="connsiteX54" fmla="*/ 174107 w 324854"/>
              <a:gd name="connsiteY54" fmla="*/ 134080 h 338027"/>
              <a:gd name="connsiteX55" fmla="*/ 178189 w 324854"/>
              <a:gd name="connsiteY55" fmla="*/ 123621 h 338027"/>
              <a:gd name="connsiteX56" fmla="*/ 186353 w 324854"/>
              <a:gd name="connsiteY56" fmla="*/ 118392 h 338027"/>
              <a:gd name="connsiteX57" fmla="*/ 138728 w 324854"/>
              <a:gd name="connsiteY57" fmla="*/ 118392 h 338027"/>
              <a:gd name="connsiteX58" fmla="*/ 148253 w 324854"/>
              <a:gd name="connsiteY58" fmla="*/ 123621 h 338027"/>
              <a:gd name="connsiteX59" fmla="*/ 150975 w 324854"/>
              <a:gd name="connsiteY59" fmla="*/ 134080 h 338027"/>
              <a:gd name="connsiteX60" fmla="*/ 144171 w 324854"/>
              <a:gd name="connsiteY60" fmla="*/ 138002 h 338027"/>
              <a:gd name="connsiteX61" fmla="*/ 140089 w 324854"/>
              <a:gd name="connsiteY61" fmla="*/ 138002 h 338027"/>
              <a:gd name="connsiteX62" fmla="*/ 130564 w 324854"/>
              <a:gd name="connsiteY62" fmla="*/ 132773 h 338027"/>
              <a:gd name="connsiteX63" fmla="*/ 127842 w 324854"/>
              <a:gd name="connsiteY63" fmla="*/ 121006 h 338027"/>
              <a:gd name="connsiteX64" fmla="*/ 138728 w 324854"/>
              <a:gd name="connsiteY64" fmla="*/ 118392 h 338027"/>
              <a:gd name="connsiteX65" fmla="*/ 162610 w 324854"/>
              <a:gd name="connsiteY65" fmla="*/ 101489 h 338027"/>
              <a:gd name="connsiteX66" fmla="*/ 171158 w 324854"/>
              <a:gd name="connsiteY66" fmla="*/ 109109 h 338027"/>
              <a:gd name="connsiteX67" fmla="*/ 171158 w 324854"/>
              <a:gd name="connsiteY67" fmla="*/ 119269 h 338027"/>
              <a:gd name="connsiteX68" fmla="*/ 162610 w 324854"/>
              <a:gd name="connsiteY68" fmla="*/ 126889 h 338027"/>
              <a:gd name="connsiteX69" fmla="*/ 155283 w 324854"/>
              <a:gd name="connsiteY69" fmla="*/ 119269 h 338027"/>
              <a:gd name="connsiteX70" fmla="*/ 155283 w 324854"/>
              <a:gd name="connsiteY70" fmla="*/ 109109 h 338027"/>
              <a:gd name="connsiteX71" fmla="*/ 162610 w 324854"/>
              <a:gd name="connsiteY71" fmla="*/ 101489 h 338027"/>
              <a:gd name="connsiteX72" fmla="*/ 216614 w 324854"/>
              <a:gd name="connsiteY72" fmla="*/ 17512 h 338027"/>
              <a:gd name="connsiteX73" fmla="*/ 184907 w 324854"/>
              <a:gd name="connsiteY73" fmla="*/ 40156 h 338027"/>
              <a:gd name="connsiteX74" fmla="*/ 170449 w 324854"/>
              <a:gd name="connsiteY74" fmla="*/ 72975 h 338027"/>
              <a:gd name="connsiteX75" fmla="*/ 162563 w 324854"/>
              <a:gd name="connsiteY75" fmla="*/ 79539 h 338027"/>
              <a:gd name="connsiteX76" fmla="*/ 154677 w 324854"/>
              <a:gd name="connsiteY76" fmla="*/ 72975 h 338027"/>
              <a:gd name="connsiteX77" fmla="*/ 140220 w 324854"/>
              <a:gd name="connsiteY77" fmla="*/ 40156 h 338027"/>
              <a:gd name="connsiteX78" fmla="*/ 96848 w 324854"/>
              <a:gd name="connsiteY78" fmla="*/ 17840 h 338027"/>
              <a:gd name="connsiteX79" fmla="*/ 65305 w 324854"/>
              <a:gd name="connsiteY79" fmla="*/ 40156 h 338027"/>
              <a:gd name="connsiteX80" fmla="*/ 74505 w 324854"/>
              <a:gd name="connsiteY80" fmla="*/ 87415 h 338027"/>
              <a:gd name="connsiteX81" fmla="*/ 100791 w 324854"/>
              <a:gd name="connsiteY81" fmla="*/ 111044 h 338027"/>
              <a:gd name="connsiteX82" fmla="*/ 104734 w 324854"/>
              <a:gd name="connsiteY82" fmla="*/ 121546 h 338027"/>
              <a:gd name="connsiteX83" fmla="*/ 96848 w 324854"/>
              <a:gd name="connsiteY83" fmla="*/ 126797 h 338027"/>
              <a:gd name="connsiteX84" fmla="*/ 60048 w 324854"/>
              <a:gd name="connsiteY84" fmla="*/ 130736 h 338027"/>
              <a:gd name="connsiteX85" fmla="*/ 24562 w 324854"/>
              <a:gd name="connsiteY85" fmla="*/ 163554 h 338027"/>
              <a:gd name="connsiteX86" fmla="*/ 36390 w 324854"/>
              <a:gd name="connsiteY86" fmla="*/ 200311 h 338027"/>
              <a:gd name="connsiteX87" fmla="*/ 85019 w 324854"/>
              <a:gd name="connsiteY87" fmla="*/ 206875 h 338027"/>
              <a:gd name="connsiteX88" fmla="*/ 119191 w 324854"/>
              <a:gd name="connsiteY88" fmla="*/ 185871 h 338027"/>
              <a:gd name="connsiteX89" fmla="*/ 123134 w 324854"/>
              <a:gd name="connsiteY89" fmla="*/ 183245 h 338027"/>
              <a:gd name="connsiteX90" fmla="*/ 124449 w 324854"/>
              <a:gd name="connsiteY90" fmla="*/ 183245 h 338027"/>
              <a:gd name="connsiteX91" fmla="*/ 131020 w 324854"/>
              <a:gd name="connsiteY91" fmla="*/ 184558 h 338027"/>
              <a:gd name="connsiteX92" fmla="*/ 131020 w 324854"/>
              <a:gd name="connsiteY92" fmla="*/ 185871 h 338027"/>
              <a:gd name="connsiteX93" fmla="*/ 133649 w 324854"/>
              <a:gd name="connsiteY93" fmla="*/ 189809 h 338027"/>
              <a:gd name="connsiteX94" fmla="*/ 133649 w 324854"/>
              <a:gd name="connsiteY94" fmla="*/ 192435 h 338027"/>
              <a:gd name="connsiteX95" fmla="*/ 132334 w 324854"/>
              <a:gd name="connsiteY95" fmla="*/ 195060 h 338027"/>
              <a:gd name="connsiteX96" fmla="*/ 123134 w 324854"/>
              <a:gd name="connsiteY96" fmla="*/ 234442 h 338027"/>
              <a:gd name="connsiteX97" fmla="*/ 144163 w 324854"/>
              <a:gd name="connsiteY97" fmla="*/ 279075 h 338027"/>
              <a:gd name="connsiteX98" fmla="*/ 182278 w 324854"/>
              <a:gd name="connsiteY98" fmla="*/ 279075 h 338027"/>
              <a:gd name="connsiteX99" fmla="*/ 203307 w 324854"/>
              <a:gd name="connsiteY99" fmla="*/ 234442 h 338027"/>
              <a:gd name="connsiteX100" fmla="*/ 194107 w 324854"/>
              <a:gd name="connsiteY100" fmla="*/ 196373 h 338027"/>
              <a:gd name="connsiteX101" fmla="*/ 194107 w 324854"/>
              <a:gd name="connsiteY101" fmla="*/ 193747 h 338027"/>
              <a:gd name="connsiteX102" fmla="*/ 194107 w 324854"/>
              <a:gd name="connsiteY102" fmla="*/ 191122 h 338027"/>
              <a:gd name="connsiteX103" fmla="*/ 196735 w 324854"/>
              <a:gd name="connsiteY103" fmla="*/ 187184 h 338027"/>
              <a:gd name="connsiteX104" fmla="*/ 196735 w 324854"/>
              <a:gd name="connsiteY104" fmla="*/ 185871 h 338027"/>
              <a:gd name="connsiteX105" fmla="*/ 203307 w 324854"/>
              <a:gd name="connsiteY105" fmla="*/ 184558 h 338027"/>
              <a:gd name="connsiteX106" fmla="*/ 207250 w 324854"/>
              <a:gd name="connsiteY106" fmla="*/ 185871 h 338027"/>
              <a:gd name="connsiteX107" fmla="*/ 241422 w 324854"/>
              <a:gd name="connsiteY107" fmla="*/ 206875 h 338027"/>
              <a:gd name="connsiteX108" fmla="*/ 288736 w 324854"/>
              <a:gd name="connsiteY108" fmla="*/ 200311 h 338027"/>
              <a:gd name="connsiteX109" fmla="*/ 300565 w 324854"/>
              <a:gd name="connsiteY109" fmla="*/ 163554 h 338027"/>
              <a:gd name="connsiteX110" fmla="*/ 266393 w 324854"/>
              <a:gd name="connsiteY110" fmla="*/ 130736 h 338027"/>
              <a:gd name="connsiteX111" fmla="*/ 226964 w 324854"/>
              <a:gd name="connsiteY111" fmla="*/ 126797 h 338027"/>
              <a:gd name="connsiteX112" fmla="*/ 219078 w 324854"/>
              <a:gd name="connsiteY112" fmla="*/ 121546 h 338027"/>
              <a:gd name="connsiteX113" fmla="*/ 221707 w 324854"/>
              <a:gd name="connsiteY113" fmla="*/ 112357 h 338027"/>
              <a:gd name="connsiteX114" fmla="*/ 249307 w 324854"/>
              <a:gd name="connsiteY114" fmla="*/ 87415 h 338027"/>
              <a:gd name="connsiteX115" fmla="*/ 245364 w 324854"/>
              <a:gd name="connsiteY115" fmla="*/ 24404 h 338027"/>
              <a:gd name="connsiteX116" fmla="*/ 216614 w 324854"/>
              <a:gd name="connsiteY116" fmla="*/ 17512 h 338027"/>
              <a:gd name="connsiteX117" fmla="*/ 95373 w 324854"/>
              <a:gd name="connsiteY117" fmla="*/ 148 h 338027"/>
              <a:gd name="connsiteX118" fmla="*/ 153340 w 324854"/>
              <a:gd name="connsiteY118" fmla="*/ 30549 h 338027"/>
              <a:gd name="connsiteX119" fmla="*/ 162562 w 324854"/>
              <a:gd name="connsiteY119" fmla="*/ 46410 h 338027"/>
              <a:gd name="connsiteX120" fmla="*/ 170467 w 324854"/>
              <a:gd name="connsiteY120" fmla="*/ 30549 h 338027"/>
              <a:gd name="connsiteX121" fmla="*/ 256100 w 324854"/>
              <a:gd name="connsiteY121" fmla="*/ 10722 h 338027"/>
              <a:gd name="connsiteX122" fmla="*/ 264004 w 324854"/>
              <a:gd name="connsiteY122" fmla="*/ 97960 h 338027"/>
              <a:gd name="connsiteX123" fmla="*/ 250830 w 324854"/>
              <a:gd name="connsiteY123" fmla="*/ 111177 h 338027"/>
              <a:gd name="connsiteX124" fmla="*/ 271909 w 324854"/>
              <a:gd name="connsiteY124" fmla="*/ 115143 h 338027"/>
              <a:gd name="connsiteX125" fmla="*/ 318019 w 324854"/>
              <a:gd name="connsiteY125" fmla="*/ 161405 h 338027"/>
              <a:gd name="connsiteX126" fmla="*/ 300892 w 324854"/>
              <a:gd name="connsiteY126" fmla="*/ 212955 h 338027"/>
              <a:gd name="connsiteX127" fmla="*/ 236338 w 324854"/>
              <a:gd name="connsiteY127" fmla="*/ 223529 h 338027"/>
              <a:gd name="connsiteX128" fmla="*/ 250830 w 324854"/>
              <a:gd name="connsiteY128" fmla="*/ 242034 h 338027"/>
              <a:gd name="connsiteX129" fmla="*/ 273226 w 324854"/>
              <a:gd name="connsiteY129" fmla="*/ 245999 h 338027"/>
              <a:gd name="connsiteX130" fmla="*/ 279813 w 324854"/>
              <a:gd name="connsiteY130" fmla="*/ 256574 h 338027"/>
              <a:gd name="connsiteX131" fmla="*/ 269274 w 324854"/>
              <a:gd name="connsiteY131" fmla="*/ 263182 h 338027"/>
              <a:gd name="connsiteX132" fmla="*/ 267957 w 324854"/>
              <a:gd name="connsiteY132" fmla="*/ 261861 h 338027"/>
              <a:gd name="connsiteX133" fmla="*/ 282448 w 324854"/>
              <a:gd name="connsiteY133" fmla="*/ 281687 h 338027"/>
              <a:gd name="connsiteX134" fmla="*/ 281131 w 324854"/>
              <a:gd name="connsiteY134" fmla="*/ 293583 h 338027"/>
              <a:gd name="connsiteX135" fmla="*/ 270591 w 324854"/>
              <a:gd name="connsiteY135" fmla="*/ 292262 h 338027"/>
              <a:gd name="connsiteX136" fmla="*/ 256100 w 324854"/>
              <a:gd name="connsiteY136" fmla="*/ 273757 h 338027"/>
              <a:gd name="connsiteX137" fmla="*/ 246878 w 324854"/>
              <a:gd name="connsiteY137" fmla="*/ 283009 h 338027"/>
              <a:gd name="connsiteX138" fmla="*/ 238973 w 324854"/>
              <a:gd name="connsiteY138" fmla="*/ 273757 h 338027"/>
              <a:gd name="connsiteX139" fmla="*/ 238973 w 324854"/>
              <a:gd name="connsiteY139" fmla="*/ 253930 h 338027"/>
              <a:gd name="connsiteX140" fmla="*/ 220529 w 324854"/>
              <a:gd name="connsiteY140" fmla="*/ 230138 h 338027"/>
              <a:gd name="connsiteX141" fmla="*/ 220529 w 324854"/>
              <a:gd name="connsiteY141" fmla="*/ 235425 h 338027"/>
              <a:gd name="connsiteX142" fmla="*/ 190228 w 324854"/>
              <a:gd name="connsiteY142" fmla="*/ 293583 h 338027"/>
              <a:gd name="connsiteX143" fmla="*/ 163880 w 324854"/>
              <a:gd name="connsiteY143" fmla="*/ 301514 h 338027"/>
              <a:gd name="connsiteX144" fmla="*/ 136214 w 324854"/>
              <a:gd name="connsiteY144" fmla="*/ 293583 h 338027"/>
              <a:gd name="connsiteX145" fmla="*/ 105913 w 324854"/>
              <a:gd name="connsiteY145" fmla="*/ 235425 h 338027"/>
              <a:gd name="connsiteX146" fmla="*/ 107230 w 324854"/>
              <a:gd name="connsiteY146" fmla="*/ 228816 h 338027"/>
              <a:gd name="connsiteX147" fmla="*/ 86151 w 324854"/>
              <a:gd name="connsiteY147" fmla="*/ 253930 h 338027"/>
              <a:gd name="connsiteX148" fmla="*/ 86151 w 324854"/>
              <a:gd name="connsiteY148" fmla="*/ 273757 h 338027"/>
              <a:gd name="connsiteX149" fmla="*/ 78247 w 324854"/>
              <a:gd name="connsiteY149" fmla="*/ 283009 h 338027"/>
              <a:gd name="connsiteX150" fmla="*/ 70342 w 324854"/>
              <a:gd name="connsiteY150" fmla="*/ 273757 h 338027"/>
              <a:gd name="connsiteX151" fmla="*/ 54533 w 324854"/>
              <a:gd name="connsiteY151" fmla="*/ 292262 h 338027"/>
              <a:gd name="connsiteX152" fmla="*/ 43994 w 324854"/>
              <a:gd name="connsiteY152" fmla="*/ 293583 h 338027"/>
              <a:gd name="connsiteX153" fmla="*/ 42676 w 324854"/>
              <a:gd name="connsiteY153" fmla="*/ 281687 h 338027"/>
              <a:gd name="connsiteX154" fmla="*/ 58485 w 324854"/>
              <a:gd name="connsiteY154" fmla="*/ 261861 h 338027"/>
              <a:gd name="connsiteX155" fmla="*/ 55851 w 324854"/>
              <a:gd name="connsiteY155" fmla="*/ 261861 h 338027"/>
              <a:gd name="connsiteX156" fmla="*/ 45311 w 324854"/>
              <a:gd name="connsiteY156" fmla="*/ 255252 h 338027"/>
              <a:gd name="connsiteX157" fmla="*/ 51898 w 324854"/>
              <a:gd name="connsiteY157" fmla="*/ 245999 h 338027"/>
              <a:gd name="connsiteX158" fmla="*/ 74295 w 324854"/>
              <a:gd name="connsiteY158" fmla="*/ 242034 h 338027"/>
              <a:gd name="connsiteX159" fmla="*/ 88786 w 324854"/>
              <a:gd name="connsiteY159" fmla="*/ 223529 h 338027"/>
              <a:gd name="connsiteX160" fmla="*/ 25550 w 324854"/>
              <a:gd name="connsiteY160" fmla="*/ 212955 h 338027"/>
              <a:gd name="connsiteX161" fmla="*/ 8423 w 324854"/>
              <a:gd name="connsiteY161" fmla="*/ 161405 h 338027"/>
              <a:gd name="connsiteX162" fmla="*/ 54533 w 324854"/>
              <a:gd name="connsiteY162" fmla="*/ 115143 h 338027"/>
              <a:gd name="connsiteX163" fmla="*/ 72977 w 324854"/>
              <a:gd name="connsiteY163" fmla="*/ 111177 h 338027"/>
              <a:gd name="connsiteX164" fmla="*/ 61120 w 324854"/>
              <a:gd name="connsiteY164" fmla="*/ 97960 h 338027"/>
              <a:gd name="connsiteX165" fmla="*/ 50581 w 324854"/>
              <a:gd name="connsiteY165" fmla="*/ 33192 h 338027"/>
              <a:gd name="connsiteX166" fmla="*/ 95373 w 324854"/>
              <a:gd name="connsiteY166" fmla="*/ 148 h 3380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</a:cxnLst>
            <a:rect l="l" t="t" r="r" b="b"/>
            <a:pathLst>
              <a:path w="324854" h="338027">
                <a:moveTo>
                  <a:pt x="291721" y="232710"/>
                </a:moveTo>
                <a:cubicBezTo>
                  <a:pt x="295699" y="230077"/>
                  <a:pt x="299676" y="231394"/>
                  <a:pt x="303654" y="234026"/>
                </a:cubicBezTo>
                <a:cubicBezTo>
                  <a:pt x="327519" y="262989"/>
                  <a:pt x="331496" y="302483"/>
                  <a:pt x="314260" y="330128"/>
                </a:cubicBezTo>
                <a:cubicBezTo>
                  <a:pt x="312935" y="332761"/>
                  <a:pt x="311609" y="334078"/>
                  <a:pt x="310283" y="334078"/>
                </a:cubicBezTo>
                <a:cubicBezTo>
                  <a:pt x="302328" y="336711"/>
                  <a:pt x="294373" y="338027"/>
                  <a:pt x="286418" y="338027"/>
                </a:cubicBezTo>
                <a:cubicBezTo>
                  <a:pt x="261227" y="338027"/>
                  <a:pt x="236037" y="326179"/>
                  <a:pt x="217475" y="303799"/>
                </a:cubicBezTo>
                <a:cubicBezTo>
                  <a:pt x="216149" y="302483"/>
                  <a:pt x="214824" y="299850"/>
                  <a:pt x="213498" y="298533"/>
                </a:cubicBezTo>
                <a:cubicBezTo>
                  <a:pt x="210846" y="294584"/>
                  <a:pt x="212172" y="289318"/>
                  <a:pt x="216149" y="286685"/>
                </a:cubicBezTo>
                <a:cubicBezTo>
                  <a:pt x="220127" y="284052"/>
                  <a:pt x="224104" y="285369"/>
                  <a:pt x="226756" y="289318"/>
                </a:cubicBezTo>
                <a:cubicBezTo>
                  <a:pt x="228082" y="290634"/>
                  <a:pt x="229408" y="291951"/>
                  <a:pt x="230733" y="293267"/>
                </a:cubicBezTo>
                <a:cubicBezTo>
                  <a:pt x="249295" y="315647"/>
                  <a:pt x="277137" y="326179"/>
                  <a:pt x="301002" y="319597"/>
                </a:cubicBezTo>
                <a:cubicBezTo>
                  <a:pt x="312935" y="297217"/>
                  <a:pt x="308957" y="268255"/>
                  <a:pt x="290395" y="244558"/>
                </a:cubicBezTo>
                <a:cubicBezTo>
                  <a:pt x="287744" y="241925"/>
                  <a:pt x="287744" y="236659"/>
                  <a:pt x="291721" y="232710"/>
                </a:cubicBezTo>
                <a:close/>
                <a:moveTo>
                  <a:pt x="33133" y="232710"/>
                </a:moveTo>
                <a:cubicBezTo>
                  <a:pt x="37110" y="236659"/>
                  <a:pt x="37110" y="241925"/>
                  <a:pt x="34459" y="244558"/>
                </a:cubicBezTo>
                <a:cubicBezTo>
                  <a:pt x="15897" y="268255"/>
                  <a:pt x="11920" y="297217"/>
                  <a:pt x="23852" y="319597"/>
                </a:cubicBezTo>
                <a:cubicBezTo>
                  <a:pt x="47717" y="326179"/>
                  <a:pt x="75559" y="315647"/>
                  <a:pt x="94121" y="293267"/>
                </a:cubicBezTo>
                <a:cubicBezTo>
                  <a:pt x="95446" y="291951"/>
                  <a:pt x="96772" y="290634"/>
                  <a:pt x="98098" y="289318"/>
                </a:cubicBezTo>
                <a:cubicBezTo>
                  <a:pt x="100750" y="285369"/>
                  <a:pt x="104727" y="284052"/>
                  <a:pt x="108705" y="286685"/>
                </a:cubicBezTo>
                <a:cubicBezTo>
                  <a:pt x="112682" y="289318"/>
                  <a:pt x="114008" y="294584"/>
                  <a:pt x="111356" y="298533"/>
                </a:cubicBezTo>
                <a:cubicBezTo>
                  <a:pt x="110030" y="299850"/>
                  <a:pt x="108705" y="302483"/>
                  <a:pt x="107379" y="303799"/>
                </a:cubicBezTo>
                <a:cubicBezTo>
                  <a:pt x="88817" y="326179"/>
                  <a:pt x="63627" y="338027"/>
                  <a:pt x="38436" y="338027"/>
                </a:cubicBezTo>
                <a:cubicBezTo>
                  <a:pt x="30481" y="338027"/>
                  <a:pt x="22526" y="336711"/>
                  <a:pt x="14571" y="334078"/>
                </a:cubicBezTo>
                <a:cubicBezTo>
                  <a:pt x="13245" y="334078"/>
                  <a:pt x="11920" y="332761"/>
                  <a:pt x="10594" y="330128"/>
                </a:cubicBezTo>
                <a:cubicBezTo>
                  <a:pt x="-6642" y="302483"/>
                  <a:pt x="-2665" y="262989"/>
                  <a:pt x="21200" y="234026"/>
                </a:cubicBezTo>
                <a:cubicBezTo>
                  <a:pt x="25178" y="231394"/>
                  <a:pt x="29155" y="230077"/>
                  <a:pt x="33133" y="232710"/>
                </a:cubicBezTo>
                <a:close/>
                <a:moveTo>
                  <a:pt x="162610" y="155464"/>
                </a:moveTo>
                <a:cubicBezTo>
                  <a:pt x="167495" y="155464"/>
                  <a:pt x="171158" y="159274"/>
                  <a:pt x="171158" y="163084"/>
                </a:cubicBezTo>
                <a:cubicBezTo>
                  <a:pt x="171158" y="163084"/>
                  <a:pt x="171158" y="163084"/>
                  <a:pt x="171158" y="173244"/>
                </a:cubicBezTo>
                <a:cubicBezTo>
                  <a:pt x="171158" y="177054"/>
                  <a:pt x="167495" y="180864"/>
                  <a:pt x="162610" y="180864"/>
                </a:cubicBezTo>
                <a:cubicBezTo>
                  <a:pt x="158946" y="180864"/>
                  <a:pt x="155283" y="177054"/>
                  <a:pt x="155283" y="173244"/>
                </a:cubicBezTo>
                <a:cubicBezTo>
                  <a:pt x="155283" y="173244"/>
                  <a:pt x="155283" y="173244"/>
                  <a:pt x="155283" y="163084"/>
                </a:cubicBezTo>
                <a:cubicBezTo>
                  <a:pt x="155283" y="159274"/>
                  <a:pt x="158946" y="155464"/>
                  <a:pt x="162610" y="155464"/>
                </a:cubicBezTo>
                <a:close/>
                <a:moveTo>
                  <a:pt x="186353" y="144071"/>
                </a:moveTo>
                <a:cubicBezTo>
                  <a:pt x="186353" y="144071"/>
                  <a:pt x="186353" y="144071"/>
                  <a:pt x="194517" y="149301"/>
                </a:cubicBezTo>
                <a:cubicBezTo>
                  <a:pt x="198600" y="151916"/>
                  <a:pt x="201321" y="157145"/>
                  <a:pt x="198600" y="161067"/>
                </a:cubicBezTo>
                <a:cubicBezTo>
                  <a:pt x="197239" y="163682"/>
                  <a:pt x="193157" y="164989"/>
                  <a:pt x="190435" y="164989"/>
                </a:cubicBezTo>
                <a:cubicBezTo>
                  <a:pt x="189075" y="164989"/>
                  <a:pt x="187714" y="164989"/>
                  <a:pt x="186353" y="163682"/>
                </a:cubicBezTo>
                <a:cubicBezTo>
                  <a:pt x="186353" y="163682"/>
                  <a:pt x="186353" y="163682"/>
                  <a:pt x="178189" y="158452"/>
                </a:cubicBezTo>
                <a:cubicBezTo>
                  <a:pt x="174107" y="157145"/>
                  <a:pt x="172746" y="151916"/>
                  <a:pt x="174107" y="147993"/>
                </a:cubicBezTo>
                <a:cubicBezTo>
                  <a:pt x="176828" y="144071"/>
                  <a:pt x="182271" y="142764"/>
                  <a:pt x="186353" y="144071"/>
                </a:cubicBezTo>
                <a:close/>
                <a:moveTo>
                  <a:pt x="140089" y="144071"/>
                </a:moveTo>
                <a:cubicBezTo>
                  <a:pt x="144171" y="142764"/>
                  <a:pt x="149614" y="144071"/>
                  <a:pt x="150975" y="147993"/>
                </a:cubicBezTo>
                <a:cubicBezTo>
                  <a:pt x="153696" y="151916"/>
                  <a:pt x="152335" y="157145"/>
                  <a:pt x="148253" y="158452"/>
                </a:cubicBezTo>
                <a:cubicBezTo>
                  <a:pt x="138728" y="163682"/>
                  <a:pt x="138728" y="163682"/>
                  <a:pt x="138728" y="163682"/>
                </a:cubicBezTo>
                <a:cubicBezTo>
                  <a:pt x="137367" y="164989"/>
                  <a:pt x="136007" y="164989"/>
                  <a:pt x="134646" y="164989"/>
                </a:cubicBezTo>
                <a:cubicBezTo>
                  <a:pt x="131925" y="164989"/>
                  <a:pt x="129203" y="163682"/>
                  <a:pt x="127842" y="161067"/>
                </a:cubicBezTo>
                <a:cubicBezTo>
                  <a:pt x="125121" y="157145"/>
                  <a:pt x="126482" y="151916"/>
                  <a:pt x="130564" y="149301"/>
                </a:cubicBezTo>
                <a:cubicBezTo>
                  <a:pt x="140089" y="144071"/>
                  <a:pt x="140089" y="144071"/>
                  <a:pt x="140089" y="144071"/>
                </a:cubicBezTo>
                <a:close/>
                <a:moveTo>
                  <a:pt x="186353" y="118392"/>
                </a:moveTo>
                <a:cubicBezTo>
                  <a:pt x="190435" y="115777"/>
                  <a:pt x="195878" y="117084"/>
                  <a:pt x="198600" y="121006"/>
                </a:cubicBezTo>
                <a:cubicBezTo>
                  <a:pt x="201321" y="124928"/>
                  <a:pt x="198600" y="130158"/>
                  <a:pt x="194517" y="132773"/>
                </a:cubicBezTo>
                <a:cubicBezTo>
                  <a:pt x="194517" y="132773"/>
                  <a:pt x="194517" y="132773"/>
                  <a:pt x="186353" y="138002"/>
                </a:cubicBezTo>
                <a:cubicBezTo>
                  <a:pt x="184992" y="138002"/>
                  <a:pt x="183632" y="138002"/>
                  <a:pt x="182271" y="138002"/>
                </a:cubicBezTo>
                <a:cubicBezTo>
                  <a:pt x="179550" y="138002"/>
                  <a:pt x="175467" y="136695"/>
                  <a:pt x="174107" y="134080"/>
                </a:cubicBezTo>
                <a:cubicBezTo>
                  <a:pt x="172746" y="130158"/>
                  <a:pt x="174107" y="124928"/>
                  <a:pt x="178189" y="123621"/>
                </a:cubicBezTo>
                <a:cubicBezTo>
                  <a:pt x="178189" y="123621"/>
                  <a:pt x="178189" y="123621"/>
                  <a:pt x="186353" y="118392"/>
                </a:cubicBezTo>
                <a:close/>
                <a:moveTo>
                  <a:pt x="138728" y="118392"/>
                </a:moveTo>
                <a:cubicBezTo>
                  <a:pt x="138728" y="118392"/>
                  <a:pt x="138728" y="118392"/>
                  <a:pt x="148253" y="123621"/>
                </a:cubicBezTo>
                <a:cubicBezTo>
                  <a:pt x="152335" y="124928"/>
                  <a:pt x="153696" y="130158"/>
                  <a:pt x="150975" y="134080"/>
                </a:cubicBezTo>
                <a:cubicBezTo>
                  <a:pt x="149614" y="136695"/>
                  <a:pt x="146892" y="138002"/>
                  <a:pt x="144171" y="138002"/>
                </a:cubicBezTo>
                <a:cubicBezTo>
                  <a:pt x="142810" y="138002"/>
                  <a:pt x="141450" y="138002"/>
                  <a:pt x="140089" y="138002"/>
                </a:cubicBezTo>
                <a:cubicBezTo>
                  <a:pt x="140089" y="138002"/>
                  <a:pt x="140089" y="138002"/>
                  <a:pt x="130564" y="132773"/>
                </a:cubicBezTo>
                <a:cubicBezTo>
                  <a:pt x="126482" y="130158"/>
                  <a:pt x="125121" y="124928"/>
                  <a:pt x="127842" y="121006"/>
                </a:cubicBezTo>
                <a:cubicBezTo>
                  <a:pt x="130564" y="117084"/>
                  <a:pt x="134646" y="115777"/>
                  <a:pt x="138728" y="118392"/>
                </a:cubicBezTo>
                <a:close/>
                <a:moveTo>
                  <a:pt x="162610" y="101489"/>
                </a:moveTo>
                <a:cubicBezTo>
                  <a:pt x="167495" y="101489"/>
                  <a:pt x="171158" y="105299"/>
                  <a:pt x="171158" y="109109"/>
                </a:cubicBezTo>
                <a:cubicBezTo>
                  <a:pt x="171158" y="109109"/>
                  <a:pt x="171158" y="109109"/>
                  <a:pt x="171158" y="119269"/>
                </a:cubicBezTo>
                <a:cubicBezTo>
                  <a:pt x="171158" y="123079"/>
                  <a:pt x="167495" y="126889"/>
                  <a:pt x="162610" y="126889"/>
                </a:cubicBezTo>
                <a:cubicBezTo>
                  <a:pt x="158946" y="126889"/>
                  <a:pt x="155283" y="123079"/>
                  <a:pt x="155283" y="119269"/>
                </a:cubicBezTo>
                <a:cubicBezTo>
                  <a:pt x="155283" y="119269"/>
                  <a:pt x="155283" y="119269"/>
                  <a:pt x="155283" y="109109"/>
                </a:cubicBezTo>
                <a:cubicBezTo>
                  <a:pt x="155283" y="105299"/>
                  <a:pt x="158946" y="101489"/>
                  <a:pt x="162610" y="101489"/>
                </a:cubicBezTo>
                <a:close/>
                <a:moveTo>
                  <a:pt x="216614" y="17512"/>
                </a:moveTo>
                <a:cubicBezTo>
                  <a:pt x="205935" y="19481"/>
                  <a:pt x="194764" y="26373"/>
                  <a:pt x="184907" y="40156"/>
                </a:cubicBezTo>
                <a:cubicBezTo>
                  <a:pt x="178335" y="48033"/>
                  <a:pt x="173078" y="59848"/>
                  <a:pt x="170449" y="72975"/>
                </a:cubicBezTo>
                <a:cubicBezTo>
                  <a:pt x="169135" y="76913"/>
                  <a:pt x="165192" y="79539"/>
                  <a:pt x="162563" y="79539"/>
                </a:cubicBezTo>
                <a:cubicBezTo>
                  <a:pt x="158620" y="79539"/>
                  <a:pt x="154677" y="76913"/>
                  <a:pt x="154677" y="72975"/>
                </a:cubicBezTo>
                <a:cubicBezTo>
                  <a:pt x="150735" y="59848"/>
                  <a:pt x="145477" y="48033"/>
                  <a:pt x="140220" y="40156"/>
                </a:cubicBezTo>
                <a:cubicBezTo>
                  <a:pt x="128391" y="24404"/>
                  <a:pt x="112620" y="16527"/>
                  <a:pt x="96848" y="17840"/>
                </a:cubicBezTo>
                <a:cubicBezTo>
                  <a:pt x="83705" y="19153"/>
                  <a:pt x="71876" y="27029"/>
                  <a:pt x="65305" y="40156"/>
                </a:cubicBezTo>
                <a:cubicBezTo>
                  <a:pt x="60048" y="54597"/>
                  <a:pt x="62676" y="71662"/>
                  <a:pt x="74505" y="87415"/>
                </a:cubicBezTo>
                <a:cubicBezTo>
                  <a:pt x="79762" y="96604"/>
                  <a:pt x="90277" y="104481"/>
                  <a:pt x="100791" y="111044"/>
                </a:cubicBezTo>
                <a:cubicBezTo>
                  <a:pt x="104734" y="113670"/>
                  <a:pt x="106048" y="117608"/>
                  <a:pt x="104734" y="121546"/>
                </a:cubicBezTo>
                <a:cubicBezTo>
                  <a:pt x="103420" y="125485"/>
                  <a:pt x="100791" y="126797"/>
                  <a:pt x="96848" y="126797"/>
                </a:cubicBezTo>
                <a:cubicBezTo>
                  <a:pt x="82391" y="125485"/>
                  <a:pt x="69248" y="126797"/>
                  <a:pt x="60048" y="130736"/>
                </a:cubicBezTo>
                <a:cubicBezTo>
                  <a:pt x="40333" y="135987"/>
                  <a:pt x="28504" y="149114"/>
                  <a:pt x="24562" y="163554"/>
                </a:cubicBezTo>
                <a:cubicBezTo>
                  <a:pt x="21933" y="176682"/>
                  <a:pt x="25876" y="191122"/>
                  <a:pt x="36390" y="200311"/>
                </a:cubicBezTo>
                <a:cubicBezTo>
                  <a:pt x="48219" y="210813"/>
                  <a:pt x="65305" y="213438"/>
                  <a:pt x="85019" y="206875"/>
                </a:cubicBezTo>
                <a:cubicBezTo>
                  <a:pt x="95534" y="202936"/>
                  <a:pt x="108677" y="196373"/>
                  <a:pt x="119191" y="185871"/>
                </a:cubicBezTo>
                <a:cubicBezTo>
                  <a:pt x="120506" y="184558"/>
                  <a:pt x="121820" y="183245"/>
                  <a:pt x="123134" y="183245"/>
                </a:cubicBezTo>
                <a:cubicBezTo>
                  <a:pt x="124449" y="183245"/>
                  <a:pt x="124449" y="183245"/>
                  <a:pt x="124449" y="183245"/>
                </a:cubicBezTo>
                <a:cubicBezTo>
                  <a:pt x="127077" y="183245"/>
                  <a:pt x="128391" y="183245"/>
                  <a:pt x="131020" y="184558"/>
                </a:cubicBezTo>
                <a:cubicBezTo>
                  <a:pt x="131020" y="184558"/>
                  <a:pt x="131020" y="184558"/>
                  <a:pt x="131020" y="185871"/>
                </a:cubicBezTo>
                <a:cubicBezTo>
                  <a:pt x="132334" y="187184"/>
                  <a:pt x="133649" y="188496"/>
                  <a:pt x="133649" y="189809"/>
                </a:cubicBezTo>
                <a:cubicBezTo>
                  <a:pt x="133649" y="191122"/>
                  <a:pt x="133649" y="191122"/>
                  <a:pt x="133649" y="192435"/>
                </a:cubicBezTo>
                <a:cubicBezTo>
                  <a:pt x="133649" y="192435"/>
                  <a:pt x="133649" y="193747"/>
                  <a:pt x="132334" y="195060"/>
                </a:cubicBezTo>
                <a:cubicBezTo>
                  <a:pt x="127077" y="209500"/>
                  <a:pt x="123134" y="223940"/>
                  <a:pt x="123134" y="234442"/>
                </a:cubicBezTo>
                <a:cubicBezTo>
                  <a:pt x="123134" y="255446"/>
                  <a:pt x="131020" y="269886"/>
                  <a:pt x="144163" y="279075"/>
                </a:cubicBezTo>
                <a:cubicBezTo>
                  <a:pt x="155992" y="285639"/>
                  <a:pt x="170449" y="285639"/>
                  <a:pt x="182278" y="279075"/>
                </a:cubicBezTo>
                <a:cubicBezTo>
                  <a:pt x="196735" y="269886"/>
                  <a:pt x="203307" y="255446"/>
                  <a:pt x="203307" y="234442"/>
                </a:cubicBezTo>
                <a:cubicBezTo>
                  <a:pt x="203307" y="223940"/>
                  <a:pt x="200678" y="210813"/>
                  <a:pt x="194107" y="196373"/>
                </a:cubicBezTo>
                <a:cubicBezTo>
                  <a:pt x="194107" y="195060"/>
                  <a:pt x="194107" y="193747"/>
                  <a:pt x="194107" y="193747"/>
                </a:cubicBezTo>
                <a:cubicBezTo>
                  <a:pt x="194107" y="192435"/>
                  <a:pt x="194107" y="192435"/>
                  <a:pt x="194107" y="191122"/>
                </a:cubicBezTo>
                <a:cubicBezTo>
                  <a:pt x="194107" y="189809"/>
                  <a:pt x="195421" y="187184"/>
                  <a:pt x="196735" y="187184"/>
                </a:cubicBezTo>
                <a:cubicBezTo>
                  <a:pt x="196735" y="185871"/>
                  <a:pt x="196735" y="185871"/>
                  <a:pt x="196735" y="185871"/>
                </a:cubicBezTo>
                <a:cubicBezTo>
                  <a:pt x="198050" y="184558"/>
                  <a:pt x="200678" y="184558"/>
                  <a:pt x="203307" y="184558"/>
                </a:cubicBezTo>
                <a:cubicBezTo>
                  <a:pt x="204621" y="184558"/>
                  <a:pt x="205935" y="185871"/>
                  <a:pt x="207250" y="185871"/>
                </a:cubicBezTo>
                <a:cubicBezTo>
                  <a:pt x="219078" y="196373"/>
                  <a:pt x="230907" y="204249"/>
                  <a:pt x="241422" y="206875"/>
                </a:cubicBezTo>
                <a:cubicBezTo>
                  <a:pt x="259822" y="213438"/>
                  <a:pt x="276908" y="210813"/>
                  <a:pt x="288736" y="200311"/>
                </a:cubicBezTo>
                <a:cubicBezTo>
                  <a:pt x="299251" y="191122"/>
                  <a:pt x="304508" y="176682"/>
                  <a:pt x="300565" y="163554"/>
                </a:cubicBezTo>
                <a:cubicBezTo>
                  <a:pt x="297937" y="149114"/>
                  <a:pt x="284794" y="135987"/>
                  <a:pt x="266393" y="130736"/>
                </a:cubicBezTo>
                <a:cubicBezTo>
                  <a:pt x="255879" y="126797"/>
                  <a:pt x="242736" y="125485"/>
                  <a:pt x="226964" y="126797"/>
                </a:cubicBezTo>
                <a:cubicBezTo>
                  <a:pt x="223021" y="126797"/>
                  <a:pt x="220393" y="125485"/>
                  <a:pt x="219078" y="121546"/>
                </a:cubicBezTo>
                <a:cubicBezTo>
                  <a:pt x="217764" y="117608"/>
                  <a:pt x="219078" y="113670"/>
                  <a:pt x="221707" y="112357"/>
                </a:cubicBezTo>
                <a:cubicBezTo>
                  <a:pt x="233536" y="104481"/>
                  <a:pt x="244050" y="96604"/>
                  <a:pt x="249307" y="87415"/>
                </a:cubicBezTo>
                <a:cubicBezTo>
                  <a:pt x="269022" y="61160"/>
                  <a:pt x="261136" y="36218"/>
                  <a:pt x="245364" y="24404"/>
                </a:cubicBezTo>
                <a:cubicBezTo>
                  <a:pt x="237479" y="18496"/>
                  <a:pt x="227293" y="15543"/>
                  <a:pt x="216614" y="17512"/>
                </a:cubicBezTo>
                <a:close/>
                <a:moveTo>
                  <a:pt x="95373" y="148"/>
                </a:moveTo>
                <a:cubicBezTo>
                  <a:pt x="116452" y="-1174"/>
                  <a:pt x="137531" y="9400"/>
                  <a:pt x="153340" y="30549"/>
                </a:cubicBezTo>
                <a:cubicBezTo>
                  <a:pt x="155975" y="34514"/>
                  <a:pt x="159927" y="39801"/>
                  <a:pt x="162562" y="46410"/>
                </a:cubicBezTo>
                <a:cubicBezTo>
                  <a:pt x="165197" y="39801"/>
                  <a:pt x="167832" y="34514"/>
                  <a:pt x="170467" y="30549"/>
                </a:cubicBezTo>
                <a:cubicBezTo>
                  <a:pt x="196815" y="-5139"/>
                  <a:pt x="232386" y="-6461"/>
                  <a:pt x="256100" y="10722"/>
                </a:cubicBezTo>
                <a:cubicBezTo>
                  <a:pt x="278496" y="27905"/>
                  <a:pt x="289035" y="62272"/>
                  <a:pt x="264004" y="97960"/>
                </a:cubicBezTo>
                <a:cubicBezTo>
                  <a:pt x="260052" y="101925"/>
                  <a:pt x="256100" y="105890"/>
                  <a:pt x="250830" y="111177"/>
                </a:cubicBezTo>
                <a:cubicBezTo>
                  <a:pt x="258735" y="111177"/>
                  <a:pt x="265322" y="112499"/>
                  <a:pt x="271909" y="115143"/>
                </a:cubicBezTo>
                <a:cubicBezTo>
                  <a:pt x="296940" y="123073"/>
                  <a:pt x="312749" y="140257"/>
                  <a:pt x="318019" y="161405"/>
                </a:cubicBezTo>
                <a:cubicBezTo>
                  <a:pt x="321971" y="179910"/>
                  <a:pt x="315384" y="199737"/>
                  <a:pt x="300892" y="212955"/>
                </a:cubicBezTo>
                <a:cubicBezTo>
                  <a:pt x="285083" y="227494"/>
                  <a:pt x="261369" y="231460"/>
                  <a:pt x="236338" y="223529"/>
                </a:cubicBezTo>
                <a:cubicBezTo>
                  <a:pt x="250830" y="242034"/>
                  <a:pt x="250830" y="242034"/>
                  <a:pt x="250830" y="242034"/>
                </a:cubicBezTo>
                <a:cubicBezTo>
                  <a:pt x="273226" y="245999"/>
                  <a:pt x="273226" y="245999"/>
                  <a:pt x="273226" y="245999"/>
                </a:cubicBezTo>
                <a:cubicBezTo>
                  <a:pt x="277179" y="247321"/>
                  <a:pt x="279813" y="251286"/>
                  <a:pt x="279813" y="256574"/>
                </a:cubicBezTo>
                <a:cubicBezTo>
                  <a:pt x="278496" y="260539"/>
                  <a:pt x="274544" y="263182"/>
                  <a:pt x="269274" y="263182"/>
                </a:cubicBezTo>
                <a:cubicBezTo>
                  <a:pt x="267957" y="261861"/>
                  <a:pt x="267957" y="261861"/>
                  <a:pt x="267957" y="261861"/>
                </a:cubicBezTo>
                <a:cubicBezTo>
                  <a:pt x="282448" y="281687"/>
                  <a:pt x="282448" y="281687"/>
                  <a:pt x="282448" y="281687"/>
                </a:cubicBezTo>
                <a:cubicBezTo>
                  <a:pt x="286401" y="285653"/>
                  <a:pt x="285083" y="290940"/>
                  <a:pt x="281131" y="293583"/>
                </a:cubicBezTo>
                <a:cubicBezTo>
                  <a:pt x="278496" y="296227"/>
                  <a:pt x="273226" y="296227"/>
                  <a:pt x="270591" y="292262"/>
                </a:cubicBezTo>
                <a:cubicBezTo>
                  <a:pt x="256100" y="273757"/>
                  <a:pt x="256100" y="273757"/>
                  <a:pt x="256100" y="273757"/>
                </a:cubicBezTo>
                <a:cubicBezTo>
                  <a:pt x="256100" y="279044"/>
                  <a:pt x="252147" y="283009"/>
                  <a:pt x="246878" y="283009"/>
                </a:cubicBezTo>
                <a:cubicBezTo>
                  <a:pt x="242925" y="281687"/>
                  <a:pt x="238973" y="279044"/>
                  <a:pt x="238973" y="273757"/>
                </a:cubicBezTo>
                <a:cubicBezTo>
                  <a:pt x="238973" y="253930"/>
                  <a:pt x="238973" y="253930"/>
                  <a:pt x="238973" y="253930"/>
                </a:cubicBezTo>
                <a:cubicBezTo>
                  <a:pt x="220529" y="230138"/>
                  <a:pt x="220529" y="230138"/>
                  <a:pt x="220529" y="230138"/>
                </a:cubicBezTo>
                <a:cubicBezTo>
                  <a:pt x="220529" y="231460"/>
                  <a:pt x="220529" y="234103"/>
                  <a:pt x="220529" y="235425"/>
                </a:cubicBezTo>
                <a:cubicBezTo>
                  <a:pt x="220529" y="261861"/>
                  <a:pt x="209990" y="283009"/>
                  <a:pt x="190228" y="293583"/>
                </a:cubicBezTo>
                <a:cubicBezTo>
                  <a:pt x="182324" y="298871"/>
                  <a:pt x="173102" y="301514"/>
                  <a:pt x="163880" y="301514"/>
                </a:cubicBezTo>
                <a:cubicBezTo>
                  <a:pt x="153340" y="301514"/>
                  <a:pt x="144118" y="298871"/>
                  <a:pt x="136214" y="293583"/>
                </a:cubicBezTo>
                <a:cubicBezTo>
                  <a:pt x="117770" y="283009"/>
                  <a:pt x="105913" y="261861"/>
                  <a:pt x="105913" y="235425"/>
                </a:cubicBezTo>
                <a:cubicBezTo>
                  <a:pt x="105913" y="232781"/>
                  <a:pt x="105913" y="231460"/>
                  <a:pt x="107230" y="228816"/>
                </a:cubicBezTo>
                <a:cubicBezTo>
                  <a:pt x="86151" y="253930"/>
                  <a:pt x="86151" y="253930"/>
                  <a:pt x="86151" y="253930"/>
                </a:cubicBezTo>
                <a:cubicBezTo>
                  <a:pt x="86151" y="273757"/>
                  <a:pt x="86151" y="273757"/>
                  <a:pt x="86151" y="273757"/>
                </a:cubicBezTo>
                <a:cubicBezTo>
                  <a:pt x="86151" y="279044"/>
                  <a:pt x="82199" y="281687"/>
                  <a:pt x="78247" y="283009"/>
                </a:cubicBezTo>
                <a:cubicBezTo>
                  <a:pt x="72977" y="283009"/>
                  <a:pt x="70342" y="279044"/>
                  <a:pt x="70342" y="273757"/>
                </a:cubicBezTo>
                <a:cubicBezTo>
                  <a:pt x="54533" y="292262"/>
                  <a:pt x="54533" y="292262"/>
                  <a:pt x="54533" y="292262"/>
                </a:cubicBezTo>
                <a:cubicBezTo>
                  <a:pt x="51898" y="296227"/>
                  <a:pt x="46629" y="296227"/>
                  <a:pt x="43994" y="293583"/>
                </a:cubicBezTo>
                <a:cubicBezTo>
                  <a:pt x="40042" y="290940"/>
                  <a:pt x="38724" y="285653"/>
                  <a:pt x="42676" y="281687"/>
                </a:cubicBezTo>
                <a:cubicBezTo>
                  <a:pt x="58485" y="261861"/>
                  <a:pt x="58485" y="261861"/>
                  <a:pt x="58485" y="261861"/>
                </a:cubicBezTo>
                <a:cubicBezTo>
                  <a:pt x="55851" y="261861"/>
                  <a:pt x="55851" y="261861"/>
                  <a:pt x="55851" y="261861"/>
                </a:cubicBezTo>
                <a:cubicBezTo>
                  <a:pt x="50581" y="263182"/>
                  <a:pt x="46629" y="260539"/>
                  <a:pt x="45311" y="255252"/>
                </a:cubicBezTo>
                <a:cubicBezTo>
                  <a:pt x="45311" y="251286"/>
                  <a:pt x="47946" y="247321"/>
                  <a:pt x="51898" y="245999"/>
                </a:cubicBezTo>
                <a:cubicBezTo>
                  <a:pt x="74295" y="242034"/>
                  <a:pt x="74295" y="242034"/>
                  <a:pt x="74295" y="242034"/>
                </a:cubicBezTo>
                <a:cubicBezTo>
                  <a:pt x="88786" y="223529"/>
                  <a:pt x="88786" y="223529"/>
                  <a:pt x="88786" y="223529"/>
                </a:cubicBezTo>
                <a:cubicBezTo>
                  <a:pt x="63755" y="231460"/>
                  <a:pt x="41359" y="227494"/>
                  <a:pt x="25550" y="212955"/>
                </a:cubicBezTo>
                <a:cubicBezTo>
                  <a:pt x="11058" y="199737"/>
                  <a:pt x="4471" y="179910"/>
                  <a:pt x="8423" y="161405"/>
                </a:cubicBezTo>
                <a:cubicBezTo>
                  <a:pt x="12376" y="140257"/>
                  <a:pt x="29502" y="123073"/>
                  <a:pt x="54533" y="115143"/>
                </a:cubicBezTo>
                <a:cubicBezTo>
                  <a:pt x="59803" y="112499"/>
                  <a:pt x="66390" y="111177"/>
                  <a:pt x="72977" y="111177"/>
                </a:cubicBezTo>
                <a:cubicBezTo>
                  <a:pt x="67707" y="107212"/>
                  <a:pt x="63755" y="101925"/>
                  <a:pt x="61120" y="97960"/>
                </a:cubicBezTo>
                <a:cubicBezTo>
                  <a:pt x="45311" y="76811"/>
                  <a:pt x="41359" y="53019"/>
                  <a:pt x="50581" y="33192"/>
                </a:cubicBezTo>
                <a:cubicBezTo>
                  <a:pt x="58485" y="14687"/>
                  <a:pt x="75612" y="2791"/>
                  <a:pt x="95373" y="14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 flipH="1">
            <a:off x="4288790" y="951865"/>
            <a:ext cx="3597275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dist">
              <a:lnSpc>
                <a:spcPct val="120000"/>
              </a:lnSpc>
            </a:pPr>
            <a:r>
              <a:rPr lang="zh-CN" altLang="en-US" sz="28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一、小麦的储藏特性</a:t>
            </a: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" name="图片 45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 flipH="1">
            <a:off x="-1" y="1"/>
            <a:ext cx="1219199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003" b="6003"/>
          <a:stretch>
            <a:fillRect/>
          </a:stretch>
        </p:blipFill>
        <p:spPr>
          <a:xfrm rot="10800000" flipV="1">
            <a:off x="5691084" y="-61061"/>
            <a:ext cx="7863122" cy="6919061"/>
          </a:xfrm>
          <a:prstGeom prst="rect">
            <a:avLst/>
          </a:prstGeom>
          <a:effectLst>
            <a:outerShdw blurRad="1270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777136" y="2309817"/>
            <a:ext cx="33738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36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CONTENT</a:t>
            </a:r>
            <a:endParaRPr lang="zh-CN" altLang="en-US" sz="36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038513" y="3645610"/>
            <a:ext cx="1779394" cy="2279615"/>
            <a:chOff x="773307" y="2613103"/>
            <a:chExt cx="1779394" cy="2279615"/>
          </a:xfrm>
        </p:grpSpPr>
        <p:grpSp>
          <p:nvGrpSpPr>
            <p:cNvPr id="27" name="组合 26"/>
            <p:cNvGrpSpPr/>
            <p:nvPr/>
          </p:nvGrpSpPr>
          <p:grpSpPr>
            <a:xfrm>
              <a:off x="1103508" y="2613103"/>
              <a:ext cx="1118992" cy="1118992"/>
              <a:chOff x="1103508" y="2613103"/>
              <a:chExt cx="1118992" cy="1118992"/>
            </a:xfrm>
          </p:grpSpPr>
          <p:sp>
            <p:nvSpPr>
              <p:cNvPr id="29" name="椭圆 28"/>
              <p:cNvSpPr/>
              <p:nvPr/>
            </p:nvSpPr>
            <p:spPr>
              <a:xfrm>
                <a:off x="1103508" y="2613103"/>
                <a:ext cx="1118992" cy="11189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1264226" y="2788206"/>
                <a:ext cx="797560" cy="82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01</a:t>
                </a:r>
                <a:endParaRPr lang="zh-CN" altLang="en-US" sz="4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28" name="矩形 27"/>
            <p:cNvSpPr/>
            <p:nvPr/>
          </p:nvSpPr>
          <p:spPr>
            <a:xfrm>
              <a:off x="773307" y="3915453"/>
              <a:ext cx="1779394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21850" y="3645610"/>
            <a:ext cx="1779394" cy="2279615"/>
            <a:chOff x="773307" y="2613103"/>
            <a:chExt cx="1779394" cy="2279615"/>
          </a:xfrm>
        </p:grpSpPr>
        <p:grpSp>
          <p:nvGrpSpPr>
            <p:cNvPr id="32" name="组合 31"/>
            <p:cNvGrpSpPr/>
            <p:nvPr/>
          </p:nvGrpSpPr>
          <p:grpSpPr>
            <a:xfrm>
              <a:off x="1103508" y="2613103"/>
              <a:ext cx="1118992" cy="1118992"/>
              <a:chOff x="1103508" y="2613103"/>
              <a:chExt cx="1118992" cy="1118992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1103508" y="2613103"/>
                <a:ext cx="1118992" cy="11189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35" name="文本框 34"/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1264226" y="2788206"/>
                <a:ext cx="797560" cy="82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02</a:t>
                </a:r>
                <a:endParaRPr lang="zh-CN" altLang="en-US" sz="4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773307" y="3915453"/>
              <a:ext cx="1779394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小麦收储质量控制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674986" y="3645610"/>
            <a:ext cx="1779394" cy="2279615"/>
            <a:chOff x="773307" y="2613103"/>
            <a:chExt cx="1779394" cy="2279615"/>
          </a:xfrm>
        </p:grpSpPr>
        <p:grpSp>
          <p:nvGrpSpPr>
            <p:cNvPr id="37" name="组合 36"/>
            <p:cNvGrpSpPr/>
            <p:nvPr/>
          </p:nvGrpSpPr>
          <p:grpSpPr>
            <a:xfrm>
              <a:off x="1005781" y="2613103"/>
              <a:ext cx="1216719" cy="1118992"/>
              <a:chOff x="1005781" y="2613103"/>
              <a:chExt cx="1216719" cy="1118992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1103508" y="2613103"/>
                <a:ext cx="1118992" cy="111899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005781" y="2788206"/>
                <a:ext cx="1104900" cy="82994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en-US" altLang="zh-CN" sz="4800" b="1" dirty="0"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 03</a:t>
                </a:r>
                <a:endParaRPr lang="zh-CN" altLang="en-US" sz="4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</p:grpSp>
        <p:sp>
          <p:nvSpPr>
            <p:cNvPr id="38" name="矩形 37"/>
            <p:cNvSpPr/>
            <p:nvPr/>
          </p:nvSpPr>
          <p:spPr>
            <a:xfrm>
              <a:off x="773307" y="3915453"/>
              <a:ext cx="1779394" cy="977265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小麦储存环境控制</a:t>
              </a:r>
              <a:endParaRPr lang="zh-CN" altLang="en-US" sz="24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97469" y="1028700"/>
            <a:ext cx="291575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6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目录</a:t>
            </a:r>
            <a:endParaRPr lang="zh-CN" altLang="en-US" sz="66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9100" y="0"/>
            <a:ext cx="7962900" cy="32845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3534410" y="1016550"/>
            <a:ext cx="1371600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椭圆 2"/>
          <p:cNvSpPr/>
          <p:nvPr/>
        </p:nvSpPr>
        <p:spPr>
          <a:xfrm>
            <a:off x="3899332" y="1359450"/>
            <a:ext cx="641757" cy="685800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77865" y="929640"/>
            <a:ext cx="4025900" cy="681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二、小麦的储藏方法</a:t>
            </a:r>
            <a:endParaRPr lang="zh-CN" altLang="en-US" sz="32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21659" y="1638850"/>
            <a:ext cx="684214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47395" y="4419600"/>
            <a:ext cx="4586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严格控制水分：由于小麦吸湿性能力强，小麦储藏应注意降水、防潮。应充分利用小麦收获后的夏季高温条件进行暴晒，使小麦水分控制在12.5%以下，再行入库。小麦入库后则应做好防潮措施，并注意后熟期间可能引起的水分分层和上层“结顶”现象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29030" y="414274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0640" y="340398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1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、严格控制水分</a:t>
            </a:r>
            <a:endParaRPr lang="en-US" altLang="zh-CN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922010" y="4333240"/>
            <a:ext cx="4918710" cy="24511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高温密闭贮藏小麦，可以防虫、防霉，促进小麦的后熟作用，提高发芽率。具体方法是：利用夏季高温季节曝晒小麦，迟出早收，薄摊勤翻的原则，在麦温达到42℃以上，最好是50-52℃，保持2小时，水分降到12.5％以下，于下午3点前后聚堆，趁热入仓，散堆压盖，整仓密闭，使粮温在46℃左右，密闭7-10天；粮温在40℃左右，密闭2-3周。达到目标后，依据情况，能够延续密闭，也可转为通风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35750" y="414782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817360" y="340906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r">
              <a:lnSpc>
                <a:spcPct val="120000"/>
              </a:lnSpc>
            </a:pP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2、高温密闭贮藏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" y="-9525"/>
            <a:ext cx="3444240" cy="3444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229100" y="0"/>
            <a:ext cx="7962900" cy="32845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3549650" y="1016550"/>
            <a:ext cx="1371600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椭圆 2"/>
          <p:cNvSpPr/>
          <p:nvPr/>
        </p:nvSpPr>
        <p:spPr>
          <a:xfrm>
            <a:off x="3914572" y="1359450"/>
            <a:ext cx="641757" cy="685800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77865" y="929640"/>
            <a:ext cx="4025900" cy="681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二、小麦的储藏方法</a:t>
            </a:r>
            <a:endParaRPr lang="zh-CN" altLang="en-US" sz="32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921659" y="1638850"/>
            <a:ext cx="684214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747395" y="4419600"/>
            <a:ext cx="4586605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麦虽耐温性强，但在高温下持续贮藏，会降低其品质。而低温贮藏，则可保持品质及发芽率。利用冬季低温，进行自然通风、机械通风降温，然后趁冷密闭，对消灭越冬害虫，延缓外界高温影响，效果良好。另外，利用地下仓贮藏小麦，也能延缓小麦品质劣变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1129030" y="405130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1310640" y="331254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3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、低温贮藏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73775" y="4150360"/>
            <a:ext cx="4918710" cy="27457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r">
              <a:lnSpc>
                <a:spcPct val="120000"/>
              </a:lnSpc>
              <a:buClrTx/>
              <a:buSzTx/>
              <a:buFontTx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自然缺氧贮藏是目前使用最广泛的方法。对于新入库的小麦，由于后熟作用的影响，小麦生理活动旺盛，呼吸强度大，极有利于粮堆自然降氧。实践证明，只要密闭工作做得好，小麦经过20-30天的自然缺氧，氧气浓度可降到1.8％-3.5％，可达到防虫。防霉的目的。如果是陈化麦，其后熟作用早已完成，而且进入深休眠状态，呼吸强度很弱，不宜进行自然缺氧，这时可采取微生物辅助降氧或向麦堆中充二氧化碳、氮气等方法而达到气调的要求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681470" y="405638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6863080" y="331762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4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、自然缺氧贮藏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35" y="-9525"/>
            <a:ext cx="3444240" cy="3444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-5715"/>
            <a:ext cx="7962900" cy="328453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2700000">
            <a:off x="7283450" y="1026710"/>
            <a:ext cx="1371600" cy="1371600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9" name="椭圆 2"/>
          <p:cNvSpPr/>
          <p:nvPr/>
        </p:nvSpPr>
        <p:spPr>
          <a:xfrm>
            <a:off x="7647737" y="1369610"/>
            <a:ext cx="641757" cy="685800"/>
          </a:xfrm>
          <a:custGeom>
            <a:avLst/>
            <a:gdLst>
              <a:gd name="T0" fmla="*/ 239 w 246"/>
              <a:gd name="T1" fmla="*/ 107 h 264"/>
              <a:gd name="T2" fmla="*/ 182 w 246"/>
              <a:gd name="T3" fmla="*/ 117 h 264"/>
              <a:gd name="T4" fmla="*/ 178 w 246"/>
              <a:gd name="T5" fmla="*/ 143 h 264"/>
              <a:gd name="T6" fmla="*/ 155 w 246"/>
              <a:gd name="T7" fmla="*/ 174 h 264"/>
              <a:gd name="T8" fmla="*/ 140 w 246"/>
              <a:gd name="T9" fmla="*/ 179 h 264"/>
              <a:gd name="T10" fmla="*/ 149 w 246"/>
              <a:gd name="T11" fmla="*/ 193 h 264"/>
              <a:gd name="T12" fmla="*/ 148 w 246"/>
              <a:gd name="T13" fmla="*/ 194 h 264"/>
              <a:gd name="T14" fmla="*/ 136 w 246"/>
              <a:gd name="T15" fmla="*/ 206 h 264"/>
              <a:gd name="T16" fmla="*/ 134 w 246"/>
              <a:gd name="T17" fmla="*/ 208 h 264"/>
              <a:gd name="T18" fmla="*/ 133 w 246"/>
              <a:gd name="T19" fmla="*/ 180 h 264"/>
              <a:gd name="T20" fmla="*/ 133 w 246"/>
              <a:gd name="T21" fmla="*/ 174 h 264"/>
              <a:gd name="T22" fmla="*/ 147 w 246"/>
              <a:gd name="T23" fmla="*/ 172 h 264"/>
              <a:gd name="T24" fmla="*/ 176 w 246"/>
              <a:gd name="T25" fmla="*/ 113 h 264"/>
              <a:gd name="T26" fmla="*/ 168 w 246"/>
              <a:gd name="T27" fmla="*/ 41 h 264"/>
              <a:gd name="T28" fmla="*/ 159 w 246"/>
              <a:gd name="T29" fmla="*/ 12 h 264"/>
              <a:gd name="T30" fmla="*/ 149 w 246"/>
              <a:gd name="T31" fmla="*/ 0 h 264"/>
              <a:gd name="T32" fmla="*/ 135 w 246"/>
              <a:gd name="T33" fmla="*/ 7 h 264"/>
              <a:gd name="T34" fmla="*/ 112 w 246"/>
              <a:gd name="T35" fmla="*/ 23 h 264"/>
              <a:gd name="T36" fmla="*/ 70 w 246"/>
              <a:gd name="T37" fmla="*/ 72 h 264"/>
              <a:gd name="T38" fmla="*/ 61 w 246"/>
              <a:gd name="T39" fmla="*/ 109 h 264"/>
              <a:gd name="T40" fmla="*/ 108 w 246"/>
              <a:gd name="T41" fmla="*/ 155 h 264"/>
              <a:gd name="T42" fmla="*/ 109 w 246"/>
              <a:gd name="T43" fmla="*/ 170 h 264"/>
              <a:gd name="T44" fmla="*/ 122 w 246"/>
              <a:gd name="T45" fmla="*/ 173 h 264"/>
              <a:gd name="T46" fmla="*/ 118 w 246"/>
              <a:gd name="T47" fmla="*/ 91 h 264"/>
              <a:gd name="T48" fmla="*/ 120 w 246"/>
              <a:gd name="T49" fmla="*/ 146 h 264"/>
              <a:gd name="T50" fmla="*/ 127 w 246"/>
              <a:gd name="T51" fmla="*/ 180 h 264"/>
              <a:gd name="T52" fmla="*/ 126 w 246"/>
              <a:gd name="T53" fmla="*/ 185 h 264"/>
              <a:gd name="T54" fmla="*/ 121 w 246"/>
              <a:gd name="T55" fmla="*/ 210 h 264"/>
              <a:gd name="T56" fmla="*/ 117 w 246"/>
              <a:gd name="T57" fmla="*/ 219 h 264"/>
              <a:gd name="T58" fmla="*/ 96 w 246"/>
              <a:gd name="T59" fmla="*/ 196 h 264"/>
              <a:gd name="T60" fmla="*/ 91 w 246"/>
              <a:gd name="T61" fmla="*/ 192 h 264"/>
              <a:gd name="T62" fmla="*/ 103 w 246"/>
              <a:gd name="T63" fmla="*/ 160 h 264"/>
              <a:gd name="T64" fmla="*/ 76 w 246"/>
              <a:gd name="T65" fmla="*/ 124 h 264"/>
              <a:gd name="T66" fmla="*/ 7 w 246"/>
              <a:gd name="T67" fmla="*/ 105 h 264"/>
              <a:gd name="T68" fmla="*/ 1 w 246"/>
              <a:gd name="T69" fmla="*/ 112 h 264"/>
              <a:gd name="T70" fmla="*/ 3 w 246"/>
              <a:gd name="T71" fmla="*/ 131 h 264"/>
              <a:gd name="T72" fmla="*/ 20 w 246"/>
              <a:gd name="T73" fmla="*/ 180 h 264"/>
              <a:gd name="T74" fmla="*/ 70 w 246"/>
              <a:gd name="T75" fmla="*/ 206 h 264"/>
              <a:gd name="T76" fmla="*/ 85 w 246"/>
              <a:gd name="T77" fmla="*/ 198 h 264"/>
              <a:gd name="T78" fmla="*/ 84 w 246"/>
              <a:gd name="T79" fmla="*/ 193 h 264"/>
              <a:gd name="T80" fmla="*/ 81 w 246"/>
              <a:gd name="T81" fmla="*/ 189 h 264"/>
              <a:gd name="T82" fmla="*/ 76 w 246"/>
              <a:gd name="T83" fmla="*/ 182 h 264"/>
              <a:gd name="T84" fmla="*/ 51 w 246"/>
              <a:gd name="T85" fmla="*/ 152 h 264"/>
              <a:gd name="T86" fmla="*/ 91 w 246"/>
              <a:gd name="T87" fmla="*/ 197 h 264"/>
              <a:gd name="T88" fmla="*/ 93 w 246"/>
              <a:gd name="T89" fmla="*/ 200 h 264"/>
              <a:gd name="T90" fmla="*/ 100 w 246"/>
              <a:gd name="T91" fmla="*/ 211 h 264"/>
              <a:gd name="T92" fmla="*/ 111 w 246"/>
              <a:gd name="T93" fmla="*/ 232 h 264"/>
              <a:gd name="T94" fmla="*/ 109 w 246"/>
              <a:gd name="T95" fmla="*/ 235 h 264"/>
              <a:gd name="T96" fmla="*/ 106 w 246"/>
              <a:gd name="T97" fmla="*/ 253 h 264"/>
              <a:gd name="T98" fmla="*/ 130 w 246"/>
              <a:gd name="T99" fmla="*/ 228 h 264"/>
              <a:gd name="T100" fmla="*/ 190 w 246"/>
              <a:gd name="T101" fmla="*/ 154 h 264"/>
              <a:gd name="T102" fmla="*/ 155 w 246"/>
              <a:gd name="T103" fmla="*/ 199 h 264"/>
              <a:gd name="T104" fmla="*/ 212 w 246"/>
              <a:gd name="T105" fmla="*/ 192 h 264"/>
              <a:gd name="T106" fmla="*/ 239 w 246"/>
              <a:gd name="T107" fmla="*/ 107 h 2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46" h="264">
                <a:moveTo>
                  <a:pt x="239" y="107"/>
                </a:moveTo>
                <a:cubicBezTo>
                  <a:pt x="234" y="103"/>
                  <a:pt x="207" y="106"/>
                  <a:pt x="182" y="117"/>
                </a:cubicBezTo>
                <a:cubicBezTo>
                  <a:pt x="182" y="126"/>
                  <a:pt x="180" y="134"/>
                  <a:pt x="178" y="143"/>
                </a:cubicBezTo>
                <a:cubicBezTo>
                  <a:pt x="174" y="156"/>
                  <a:pt x="167" y="168"/>
                  <a:pt x="155" y="174"/>
                </a:cubicBezTo>
                <a:cubicBezTo>
                  <a:pt x="151" y="177"/>
                  <a:pt x="145" y="179"/>
                  <a:pt x="140" y="179"/>
                </a:cubicBezTo>
                <a:cubicBezTo>
                  <a:pt x="142" y="184"/>
                  <a:pt x="145" y="189"/>
                  <a:pt x="149" y="193"/>
                </a:cubicBezTo>
                <a:cubicBezTo>
                  <a:pt x="149" y="193"/>
                  <a:pt x="148" y="194"/>
                  <a:pt x="148" y="194"/>
                </a:cubicBezTo>
                <a:cubicBezTo>
                  <a:pt x="144" y="198"/>
                  <a:pt x="140" y="202"/>
                  <a:pt x="136" y="206"/>
                </a:cubicBezTo>
                <a:cubicBezTo>
                  <a:pt x="135" y="206"/>
                  <a:pt x="134" y="207"/>
                  <a:pt x="134" y="208"/>
                </a:cubicBezTo>
                <a:cubicBezTo>
                  <a:pt x="135" y="199"/>
                  <a:pt x="134" y="189"/>
                  <a:pt x="133" y="180"/>
                </a:cubicBezTo>
                <a:cubicBezTo>
                  <a:pt x="133" y="178"/>
                  <a:pt x="133" y="176"/>
                  <a:pt x="133" y="174"/>
                </a:cubicBezTo>
                <a:cubicBezTo>
                  <a:pt x="137" y="174"/>
                  <a:pt x="142" y="173"/>
                  <a:pt x="147" y="172"/>
                </a:cubicBezTo>
                <a:cubicBezTo>
                  <a:pt x="170" y="164"/>
                  <a:pt x="175" y="135"/>
                  <a:pt x="176" y="113"/>
                </a:cubicBezTo>
                <a:cubicBezTo>
                  <a:pt x="177" y="89"/>
                  <a:pt x="173" y="64"/>
                  <a:pt x="168" y="41"/>
                </a:cubicBezTo>
                <a:cubicBezTo>
                  <a:pt x="165" y="31"/>
                  <a:pt x="163" y="21"/>
                  <a:pt x="159" y="12"/>
                </a:cubicBezTo>
                <a:cubicBezTo>
                  <a:pt x="157" y="8"/>
                  <a:pt x="154" y="0"/>
                  <a:pt x="149" y="0"/>
                </a:cubicBezTo>
                <a:cubicBezTo>
                  <a:pt x="144" y="0"/>
                  <a:pt x="139" y="4"/>
                  <a:pt x="135" y="7"/>
                </a:cubicBezTo>
                <a:cubicBezTo>
                  <a:pt x="127" y="11"/>
                  <a:pt x="119" y="17"/>
                  <a:pt x="112" y="23"/>
                </a:cubicBezTo>
                <a:cubicBezTo>
                  <a:pt x="96" y="37"/>
                  <a:pt x="80" y="53"/>
                  <a:pt x="70" y="72"/>
                </a:cubicBezTo>
                <a:cubicBezTo>
                  <a:pt x="63" y="84"/>
                  <a:pt x="60" y="97"/>
                  <a:pt x="61" y="109"/>
                </a:cubicBezTo>
                <a:cubicBezTo>
                  <a:pt x="82" y="118"/>
                  <a:pt x="102" y="132"/>
                  <a:pt x="108" y="155"/>
                </a:cubicBezTo>
                <a:cubicBezTo>
                  <a:pt x="110" y="160"/>
                  <a:pt x="110" y="165"/>
                  <a:pt x="109" y="170"/>
                </a:cubicBezTo>
                <a:cubicBezTo>
                  <a:pt x="114" y="171"/>
                  <a:pt x="118" y="172"/>
                  <a:pt x="122" y="173"/>
                </a:cubicBezTo>
                <a:cubicBezTo>
                  <a:pt x="116" y="146"/>
                  <a:pt x="114" y="119"/>
                  <a:pt x="118" y="91"/>
                </a:cubicBezTo>
                <a:cubicBezTo>
                  <a:pt x="116" y="109"/>
                  <a:pt x="117" y="128"/>
                  <a:pt x="120" y="146"/>
                </a:cubicBezTo>
                <a:cubicBezTo>
                  <a:pt x="122" y="155"/>
                  <a:pt x="127" y="166"/>
                  <a:pt x="127" y="180"/>
                </a:cubicBezTo>
                <a:cubicBezTo>
                  <a:pt x="127" y="181"/>
                  <a:pt x="126" y="183"/>
                  <a:pt x="126" y="185"/>
                </a:cubicBezTo>
                <a:cubicBezTo>
                  <a:pt x="126" y="194"/>
                  <a:pt x="124" y="202"/>
                  <a:pt x="121" y="210"/>
                </a:cubicBezTo>
                <a:cubicBezTo>
                  <a:pt x="120" y="213"/>
                  <a:pt x="119" y="216"/>
                  <a:pt x="117" y="219"/>
                </a:cubicBezTo>
                <a:cubicBezTo>
                  <a:pt x="112" y="211"/>
                  <a:pt x="104" y="203"/>
                  <a:pt x="96" y="196"/>
                </a:cubicBezTo>
                <a:cubicBezTo>
                  <a:pt x="95" y="195"/>
                  <a:pt x="93" y="193"/>
                  <a:pt x="91" y="192"/>
                </a:cubicBezTo>
                <a:cubicBezTo>
                  <a:pt x="99" y="183"/>
                  <a:pt x="105" y="172"/>
                  <a:pt x="103" y="160"/>
                </a:cubicBezTo>
                <a:cubicBezTo>
                  <a:pt x="100" y="146"/>
                  <a:pt x="89" y="132"/>
                  <a:pt x="76" y="124"/>
                </a:cubicBezTo>
                <a:cubicBezTo>
                  <a:pt x="57" y="112"/>
                  <a:pt x="30" y="105"/>
                  <a:pt x="7" y="105"/>
                </a:cubicBezTo>
                <a:cubicBezTo>
                  <a:pt x="0" y="105"/>
                  <a:pt x="1" y="107"/>
                  <a:pt x="1" y="112"/>
                </a:cubicBezTo>
                <a:cubicBezTo>
                  <a:pt x="1" y="119"/>
                  <a:pt x="2" y="125"/>
                  <a:pt x="3" y="131"/>
                </a:cubicBezTo>
                <a:cubicBezTo>
                  <a:pt x="6" y="148"/>
                  <a:pt x="11" y="165"/>
                  <a:pt x="20" y="180"/>
                </a:cubicBezTo>
                <a:cubicBezTo>
                  <a:pt x="31" y="196"/>
                  <a:pt x="50" y="212"/>
                  <a:pt x="70" y="206"/>
                </a:cubicBezTo>
                <a:cubicBezTo>
                  <a:pt x="76" y="204"/>
                  <a:pt x="80" y="201"/>
                  <a:pt x="85" y="198"/>
                </a:cubicBezTo>
                <a:cubicBezTo>
                  <a:pt x="86" y="196"/>
                  <a:pt x="85" y="195"/>
                  <a:pt x="84" y="193"/>
                </a:cubicBezTo>
                <a:cubicBezTo>
                  <a:pt x="83" y="192"/>
                  <a:pt x="82" y="191"/>
                  <a:pt x="81" y="189"/>
                </a:cubicBezTo>
                <a:cubicBezTo>
                  <a:pt x="79" y="187"/>
                  <a:pt x="78" y="185"/>
                  <a:pt x="76" y="182"/>
                </a:cubicBezTo>
                <a:cubicBezTo>
                  <a:pt x="68" y="172"/>
                  <a:pt x="60" y="162"/>
                  <a:pt x="51" y="152"/>
                </a:cubicBezTo>
                <a:cubicBezTo>
                  <a:pt x="64" y="165"/>
                  <a:pt x="90" y="196"/>
                  <a:pt x="91" y="197"/>
                </a:cubicBezTo>
                <a:cubicBezTo>
                  <a:pt x="92" y="198"/>
                  <a:pt x="92" y="199"/>
                  <a:pt x="93" y="200"/>
                </a:cubicBezTo>
                <a:cubicBezTo>
                  <a:pt x="95" y="203"/>
                  <a:pt x="98" y="207"/>
                  <a:pt x="100" y="211"/>
                </a:cubicBezTo>
                <a:cubicBezTo>
                  <a:pt x="105" y="217"/>
                  <a:pt x="109" y="224"/>
                  <a:pt x="111" y="232"/>
                </a:cubicBezTo>
                <a:cubicBezTo>
                  <a:pt x="110" y="233"/>
                  <a:pt x="109" y="234"/>
                  <a:pt x="109" y="235"/>
                </a:cubicBezTo>
                <a:cubicBezTo>
                  <a:pt x="105" y="241"/>
                  <a:pt x="100" y="247"/>
                  <a:pt x="106" y="253"/>
                </a:cubicBezTo>
                <a:cubicBezTo>
                  <a:pt x="118" y="264"/>
                  <a:pt x="126" y="240"/>
                  <a:pt x="130" y="228"/>
                </a:cubicBezTo>
                <a:cubicBezTo>
                  <a:pt x="145" y="203"/>
                  <a:pt x="176" y="167"/>
                  <a:pt x="190" y="154"/>
                </a:cubicBezTo>
                <a:cubicBezTo>
                  <a:pt x="177" y="168"/>
                  <a:pt x="165" y="183"/>
                  <a:pt x="155" y="199"/>
                </a:cubicBezTo>
                <a:cubicBezTo>
                  <a:pt x="170" y="212"/>
                  <a:pt x="189" y="215"/>
                  <a:pt x="212" y="192"/>
                </a:cubicBezTo>
                <a:cubicBezTo>
                  <a:pt x="236" y="168"/>
                  <a:pt x="246" y="113"/>
                  <a:pt x="239" y="1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8295" y="930275"/>
            <a:ext cx="4025900" cy="6819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二、小麦的储藏方法</a:t>
            </a:r>
            <a:endParaRPr lang="zh-CN" altLang="en-US" sz="3200" b="1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328579" y="1712510"/>
            <a:ext cx="684214" cy="0"/>
          </a:xfrm>
          <a:prstGeom prst="line">
            <a:avLst/>
          </a:prstGeom>
          <a:ln w="19050" cap="rnd">
            <a:solidFill>
              <a:schemeClr val="bg1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2952115" y="4373880"/>
            <a:ext cx="5241925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457200" algn="l" fontAlgn="auto">
              <a:lnSpc>
                <a:spcPct val="120000"/>
              </a:lnSpc>
              <a:buClrTx/>
              <a:buSzTx/>
              <a:buFontTx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在密封性能较好的情况下，采用贮粮药剂磷化铝对小麦进行化学贮藏，可大大提高贮存的可靠性和稳定性，并能使小麦得到长期贮藏。具体操作的方法是：小麦进仓后，按照每吨小麦用磷化铝4-5克的剂量，把磷化铝药剂用纱布包好，用细竹竿逐一均匀分布于粮仓之中。然后再封闭粮仓。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3369310" y="4051300"/>
            <a:ext cx="4114800" cy="0"/>
          </a:xfrm>
          <a:prstGeom prst="line">
            <a:avLst/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3550920" y="3312543"/>
            <a:ext cx="4044950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ctr"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5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、化学贮藏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0615" y="-127635"/>
            <a:ext cx="3444240" cy="344424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"/>
            <a:ext cx="1219199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7991856" y="1369675"/>
            <a:ext cx="199761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01</a:t>
            </a:r>
            <a:endParaRPr lang="zh-CN" altLang="en-US" sz="88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5815" y="3089910"/>
            <a:ext cx="644779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小麦种植病害防治</a:t>
            </a:r>
            <a:endParaRPr lang="zh-CN" altLang="en-US" sz="54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52" y="3747"/>
            <a:ext cx="6858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40"/>
          <a:stretch>
            <a:fillRect/>
          </a:stretch>
        </p:blipFill>
        <p:spPr>
          <a:xfrm flipV="1">
            <a:off x="10253905" y="-3745"/>
            <a:ext cx="1938092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平行四边形 1"/>
          <p:cNvSpPr/>
          <p:nvPr/>
        </p:nvSpPr>
        <p:spPr>
          <a:xfrm>
            <a:off x="3724275" y="0"/>
            <a:ext cx="4743450" cy="6858000"/>
          </a:xfrm>
          <a:prstGeom prst="parallelogram">
            <a:avLst>
              <a:gd name="adj" fmla="val 34497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60400" y="2946400"/>
            <a:ext cx="3525520" cy="18611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indent="457200" algn="just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小麦的锈病有多个称呼，如黄疸、叶锈、秆锈等，因发病时主要危害小麦的竟敢、叶穗等部位而得名，对小麦的造成的危害主要是引起籽粒不饱满造成减产，病害严重时则会造成小麦植株枯死。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60400" y="2173741"/>
            <a:ext cx="3051058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1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锈病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48742" y="4852479"/>
            <a:ext cx="3327636" cy="186118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 indent="457200" algn="just" fontAlgn="auto">
              <a:lnSpc>
                <a:spcPct val="12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pitchFamily="34" charset="-122"/>
                <a:ea typeface="思源黑体 CN Regular" panose="020B0500000000000000" pitchFamily="34" charset="-122"/>
                <a:sym typeface="字魂58号-创中黑" panose="00000500000000000000" pitchFamily="2" charset="-122"/>
              </a:rPr>
              <a:t>小麦的白粉病较容易辨别，发病时会在小麦的叶子上出现白色的发霉白斑，看上去为白色的粉末状，且有手触摸时会掉落。这种病会造成小麦叶子变黄，使得小麦植株变得短且稀，这些都会直接影响产量。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pitchFamily="34" charset="-122"/>
              <a:ea typeface="思源黑体 CN Regular" panose="020B05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48742" y="4079876"/>
            <a:ext cx="3051058" cy="60769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lstStyle/>
          <a:p>
            <a:pPr>
              <a:lnSpc>
                <a:spcPct val="120000"/>
              </a:lnSpc>
            </a:pPr>
            <a:r>
              <a: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2</a:t>
            </a:r>
            <a:r>
              <a:rPr lang="zh-CN" altLang="en-US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白粉病</a:t>
            </a:r>
            <a:endParaRPr lang="zh-CN" altLang="en-US" sz="2800" b="1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776740" y="2843397"/>
            <a:ext cx="684214" cy="0"/>
          </a:xfrm>
          <a:prstGeom prst="line">
            <a:avLst/>
          </a:prstGeom>
          <a:ln w="1905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192293" y="4776485"/>
            <a:ext cx="684214" cy="0"/>
          </a:xfrm>
          <a:prstGeom prst="line">
            <a:avLst/>
          </a:prstGeom>
          <a:ln w="19050" cap="rnd">
            <a:solidFill>
              <a:schemeClr val="accent4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18" name="矩形 17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9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32" b="45776"/>
          <a:stretch>
            <a:fillRect/>
          </a:stretch>
        </p:blipFill>
        <p:spPr>
          <a:xfrm>
            <a:off x="7307292" y="229299"/>
            <a:ext cx="4717653" cy="3718689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8" t="1" r="11432" b="60602"/>
          <a:stretch>
            <a:fillRect/>
          </a:stretch>
        </p:blipFill>
        <p:spPr>
          <a:xfrm>
            <a:off x="0" y="4156154"/>
            <a:ext cx="3988036" cy="270184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 flipH="1">
            <a:off x="982395" y="1140760"/>
            <a:ext cx="391668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一、小麦主要病害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3321050"/>
            <a:ext cx="12192000" cy="353695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742" y="1281883"/>
            <a:ext cx="4736592" cy="47365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1938" y="1284921"/>
            <a:ext cx="4736592" cy="473659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52774" y="2479315"/>
            <a:ext cx="2476501" cy="3175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886824" y="2479315"/>
            <a:ext cx="2476501" cy="3175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sym typeface="字魂58号-创中黑" panose="00000500000000000000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336713" y="2903189"/>
            <a:ext cx="2241974" cy="2786996"/>
            <a:chOff x="3336713" y="2903189"/>
            <a:chExt cx="2241974" cy="2786996"/>
          </a:xfrm>
        </p:grpSpPr>
        <p:grpSp>
          <p:nvGrpSpPr>
            <p:cNvPr id="18" name="组合 17"/>
            <p:cNvGrpSpPr/>
            <p:nvPr/>
          </p:nvGrpSpPr>
          <p:grpSpPr>
            <a:xfrm>
              <a:off x="3336713" y="2903189"/>
              <a:ext cx="2241974" cy="2786996"/>
              <a:chOff x="874713" y="3046641"/>
              <a:chExt cx="2241974" cy="2786996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874713" y="3677812"/>
                <a:ext cx="2094030" cy="215582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字魂58号-创中黑" panose="00000500000000000000" pitchFamily="2" charset="-122"/>
                  </a:rPr>
                  <a:t>小麦出现赤霉病时比较严重，因为它会侵染小麦整个植株，它会造成小麦苗、茎秆、穗等出现腐烂问题，一旦遇到雨水天气危害更大。</a:t>
                </a:r>
                <a:endParaRPr lang="zh-CN" altLang="en-US" sz="16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74713" y="3046641"/>
                <a:ext cx="2241974" cy="607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3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赤霉病</a:t>
                </a:r>
                <a:endParaRPr lang="zh-CN" altLang="en-US" sz="2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</p:grpSp>
        <p:cxnSp>
          <p:nvCxnSpPr>
            <p:cNvPr id="21" name="直接连接符 20"/>
            <p:cNvCxnSpPr/>
            <p:nvPr/>
          </p:nvCxnSpPr>
          <p:spPr>
            <a:xfrm>
              <a:off x="3455193" y="3495098"/>
              <a:ext cx="684214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3" name="组合 22"/>
          <p:cNvGrpSpPr/>
          <p:nvPr/>
        </p:nvGrpSpPr>
        <p:grpSpPr>
          <a:xfrm>
            <a:off x="9029487" y="2884934"/>
            <a:ext cx="2241974" cy="2805251"/>
            <a:chOff x="3336713" y="2884934"/>
            <a:chExt cx="2241974" cy="2805251"/>
          </a:xfrm>
        </p:grpSpPr>
        <p:grpSp>
          <p:nvGrpSpPr>
            <p:cNvPr id="24" name="组合 23"/>
            <p:cNvGrpSpPr/>
            <p:nvPr/>
          </p:nvGrpSpPr>
          <p:grpSpPr>
            <a:xfrm>
              <a:off x="3336713" y="2884934"/>
              <a:ext cx="2241974" cy="2805251"/>
              <a:chOff x="874713" y="3028386"/>
              <a:chExt cx="2241974" cy="2805251"/>
            </a:xfrm>
          </p:grpSpPr>
          <p:sp>
            <p:nvSpPr>
              <p:cNvPr id="26" name="矩形 25"/>
              <p:cNvSpPr/>
              <p:nvPr/>
            </p:nvSpPr>
            <p:spPr>
              <a:xfrm>
                <a:off x="874713" y="3677812"/>
                <a:ext cx="2094030" cy="215582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思源黑体 CN Regular" panose="020B0500000000000000" pitchFamily="34" charset="-122"/>
                    <a:ea typeface="思源黑体 CN Regular" panose="020B0500000000000000" pitchFamily="34" charset="-122"/>
                    <a:sym typeface="字魂58号-创中黑" panose="00000500000000000000" pitchFamily="2" charset="-122"/>
                  </a:rPr>
                  <a:t>小麦发生霜霉病会造成小麦植株萎缩，导致穗部畸形，这样会小麦植株矮小，严重的会使得小麦无法抽穗，这必然会影响产量。</a:t>
                </a:r>
                <a:endParaRPr lang="zh-CN" altLang="en-US" sz="1600" b="1" dirty="0">
                  <a:solidFill>
                    <a:schemeClr val="bg1"/>
                  </a:solidFill>
                  <a:latin typeface="思源黑体 CN Regular" panose="020B0500000000000000" pitchFamily="34" charset="-122"/>
                  <a:ea typeface="思源黑体 CN Regular" panose="020B0500000000000000" pitchFamily="34" charset="-122"/>
                  <a:sym typeface="字魂58号-创中黑" panose="00000500000000000000" pitchFamily="2" charset="-122"/>
                </a:endParaRPr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874713" y="3028386"/>
                <a:ext cx="2241974" cy="607695"/>
              </a:xfrm>
              <a:prstGeom prst="rect">
                <a:avLst/>
              </a:prstGeom>
            </p:spPr>
            <p:txBody>
              <a:bodyPr wrap="square">
                <a:spAutoFit/>
                <a:scene3d>
                  <a:camera prst="orthographicFront"/>
                  <a:lightRig rig="threePt" dir="t"/>
                </a:scene3d>
                <a:sp3d contourW="25400"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en-US" altLang="zh-CN" sz="2800" b="1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4</a:t>
                </a:r>
                <a:r>
                  <a:rPr lang="zh-CN" altLang="en-US" sz="2800" b="1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  <a:sym typeface="字魂58号-创中黑" panose="00000500000000000000" pitchFamily="2" charset="-122"/>
                  </a:rPr>
                  <a:t>霜霉病</a:t>
                </a:r>
                <a:endParaRPr lang="zh-CN" altLang="en-US" sz="28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endParaRPr>
              </a:p>
            </p:txBody>
          </p:sp>
        </p:grpSp>
        <p:cxnSp>
          <p:nvCxnSpPr>
            <p:cNvPr id="25" name="直接连接符 24"/>
            <p:cNvCxnSpPr/>
            <p:nvPr/>
          </p:nvCxnSpPr>
          <p:spPr>
            <a:xfrm>
              <a:off x="3455193" y="3495098"/>
              <a:ext cx="684214" cy="0"/>
            </a:xfrm>
            <a:prstGeom prst="line">
              <a:avLst/>
            </a:prstGeom>
            <a:ln w="19050" cap="rnd">
              <a:solidFill>
                <a:schemeClr val="bg1"/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10" name="矩形 9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12" name="矩形 11"/>
          <p:cNvSpPr/>
          <p:nvPr/>
        </p:nvSpPr>
        <p:spPr>
          <a:xfrm flipH="1">
            <a:off x="982395" y="1140760"/>
            <a:ext cx="391668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一、小麦主要病害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ľ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ïśľîḍè"/>
          <p:cNvGrpSpPr/>
          <p:nvPr/>
        </p:nvGrpSpPr>
        <p:grpSpPr>
          <a:xfrm>
            <a:off x="1089660" y="2074654"/>
            <a:ext cx="1716737" cy="576857"/>
            <a:chOff x="6476631" y="1768900"/>
            <a:chExt cx="1716774" cy="555275"/>
          </a:xfrm>
        </p:grpSpPr>
        <p:grpSp>
          <p:nvGrpSpPr>
            <p:cNvPr id="29" name="îṧḻïde"/>
            <p:cNvGrpSpPr/>
            <p:nvPr/>
          </p:nvGrpSpPr>
          <p:grpSpPr>
            <a:xfrm>
              <a:off x="7749183" y="1768900"/>
              <a:ext cx="444222" cy="444220"/>
              <a:chOff x="5942833" y="153560"/>
              <a:chExt cx="444222" cy="444220"/>
            </a:xfrm>
          </p:grpSpPr>
          <p:sp>
            <p:nvSpPr>
              <p:cNvPr id="30" name="íSļidé"/>
              <p:cNvSpPr/>
              <p:nvPr/>
            </p:nvSpPr>
            <p:spPr>
              <a:xfrm>
                <a:off x="5942833" y="153560"/>
                <a:ext cx="444222" cy="444220"/>
              </a:xfrm>
              <a:prstGeom prst="round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ṥliḍe"/>
              <p:cNvSpPr>
                <a:spLocks noChangeAspect="1"/>
              </p:cNvSpPr>
              <p:nvPr/>
            </p:nvSpPr>
            <p:spPr bwMode="auto">
              <a:xfrm>
                <a:off x="6062164" y="298585"/>
                <a:ext cx="205561" cy="15417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iṧ1îḍè"/>
            <p:cNvSpPr txBox="1"/>
            <p:nvPr/>
          </p:nvSpPr>
          <p:spPr>
            <a:xfrm>
              <a:off x="6476631" y="1821733"/>
              <a:ext cx="1272551" cy="502442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r>
                <a:rPr lang="zh-CN" altLang="en-US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方法</a:t>
              </a:r>
              <a:r>
                <a:rPr lang="en-US" altLang="zh-CN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1</a:t>
              </a:r>
              <a:endPara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10" name="矩形 9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 flipH="1">
            <a:off x="982395" y="1140760"/>
            <a:ext cx="391668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二、小麦病害预防方法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" name="íṩḷíḑé"/>
          <p:cNvSpPr/>
          <p:nvPr/>
        </p:nvSpPr>
        <p:spPr>
          <a:xfrm>
            <a:off x="982345" y="3587750"/>
            <a:ext cx="9484360" cy="101473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FF"/>
                </a:highlight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品种，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现在农业技术的发展培育出了抗病品种，若您种植小麦应根据当地气候环境来合理选择小麦抗病品种。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ľ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ïśľîḍè"/>
          <p:cNvGrpSpPr/>
          <p:nvPr/>
        </p:nvGrpSpPr>
        <p:grpSpPr>
          <a:xfrm>
            <a:off x="1051560" y="2467084"/>
            <a:ext cx="1716737" cy="576856"/>
            <a:chOff x="6476631" y="1768900"/>
            <a:chExt cx="1716774" cy="555274"/>
          </a:xfrm>
        </p:grpSpPr>
        <p:grpSp>
          <p:nvGrpSpPr>
            <p:cNvPr id="29" name="îṧḻïde"/>
            <p:cNvGrpSpPr/>
            <p:nvPr/>
          </p:nvGrpSpPr>
          <p:grpSpPr>
            <a:xfrm>
              <a:off x="7749183" y="1768900"/>
              <a:ext cx="444222" cy="444220"/>
              <a:chOff x="5942833" y="153560"/>
              <a:chExt cx="444222" cy="444220"/>
            </a:xfrm>
          </p:grpSpPr>
          <p:sp>
            <p:nvSpPr>
              <p:cNvPr id="30" name="íSļidé"/>
              <p:cNvSpPr/>
              <p:nvPr/>
            </p:nvSpPr>
            <p:spPr>
              <a:xfrm>
                <a:off x="5942833" y="153560"/>
                <a:ext cx="444222" cy="444220"/>
              </a:xfrm>
              <a:prstGeom prst="round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ṥliḍe"/>
              <p:cNvSpPr>
                <a:spLocks noChangeAspect="1"/>
              </p:cNvSpPr>
              <p:nvPr/>
            </p:nvSpPr>
            <p:spPr bwMode="auto">
              <a:xfrm>
                <a:off x="6062164" y="298585"/>
                <a:ext cx="205561" cy="15417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iṧ1îḍè"/>
            <p:cNvSpPr txBox="1"/>
            <p:nvPr/>
          </p:nvSpPr>
          <p:spPr>
            <a:xfrm>
              <a:off x="6476631" y="1821733"/>
              <a:ext cx="1272551" cy="502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r>
                <a:rPr lang="zh-CN" altLang="en-US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方法</a:t>
              </a:r>
              <a:r>
                <a:rPr lang="en-US" altLang="zh-CN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10" name="矩形 9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 flipH="1">
            <a:off x="982395" y="1140760"/>
            <a:ext cx="391668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二、小麦病害预防方法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" name="íṩḷíḑé"/>
          <p:cNvSpPr/>
          <p:nvPr/>
        </p:nvSpPr>
        <p:spPr>
          <a:xfrm>
            <a:off x="982345" y="3557270"/>
            <a:ext cx="9330690" cy="1476375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FF"/>
                </a:highlight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施肥，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小麦种植前、中期等养分管理要科学，尤其是底肥要施好，追肥现在都采取无人机喷施液体型肥料来补充养分，提高小麦产量的同时还能增强对常见病的抵抗能力。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iŝľíḑe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ïśľîḍè"/>
          <p:cNvGrpSpPr/>
          <p:nvPr/>
        </p:nvGrpSpPr>
        <p:grpSpPr>
          <a:xfrm>
            <a:off x="982345" y="2294364"/>
            <a:ext cx="1716737" cy="576856"/>
            <a:chOff x="6476631" y="1768900"/>
            <a:chExt cx="1716774" cy="555274"/>
          </a:xfrm>
        </p:grpSpPr>
        <p:grpSp>
          <p:nvGrpSpPr>
            <p:cNvPr id="29" name="îṧḻïde"/>
            <p:cNvGrpSpPr/>
            <p:nvPr/>
          </p:nvGrpSpPr>
          <p:grpSpPr>
            <a:xfrm>
              <a:off x="7749183" y="1768900"/>
              <a:ext cx="444222" cy="444220"/>
              <a:chOff x="5942833" y="153560"/>
              <a:chExt cx="444222" cy="444220"/>
            </a:xfrm>
          </p:grpSpPr>
          <p:sp>
            <p:nvSpPr>
              <p:cNvPr id="30" name="íSļidé"/>
              <p:cNvSpPr/>
              <p:nvPr/>
            </p:nvSpPr>
            <p:spPr>
              <a:xfrm>
                <a:off x="5942833" y="153560"/>
                <a:ext cx="444222" cy="444220"/>
              </a:xfrm>
              <a:prstGeom prst="roundRect">
                <a:avLst/>
              </a:prstGeom>
              <a:solidFill>
                <a:schemeClr val="accent2"/>
              </a:solidFill>
              <a:ln w="12700" cap="rnd">
                <a:noFill/>
                <a:prstDash val="solid"/>
                <a:rou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400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iṥliḍe"/>
              <p:cNvSpPr>
                <a:spLocks noChangeAspect="1"/>
              </p:cNvSpPr>
              <p:nvPr/>
            </p:nvSpPr>
            <p:spPr bwMode="auto">
              <a:xfrm>
                <a:off x="6062164" y="298585"/>
                <a:ext cx="205561" cy="154170"/>
              </a:xfrm>
              <a:custGeom>
                <a:avLst/>
                <a:gdLst>
                  <a:gd name="connsiteX0" fmla="*/ 505433 w 533400"/>
                  <a:gd name="connsiteY0" fmla="*/ 621 h 400050"/>
                  <a:gd name="connsiteX1" fmla="*/ 534008 w 533400"/>
                  <a:gd name="connsiteY1" fmla="*/ 29196 h 400050"/>
                  <a:gd name="connsiteX2" fmla="*/ 534008 w 533400"/>
                  <a:gd name="connsiteY2" fmla="*/ 372096 h 400050"/>
                  <a:gd name="connsiteX3" fmla="*/ 505433 w 533400"/>
                  <a:gd name="connsiteY3" fmla="*/ 400671 h 400050"/>
                  <a:gd name="connsiteX4" fmla="*/ 29183 w 533400"/>
                  <a:gd name="connsiteY4" fmla="*/ 400671 h 400050"/>
                  <a:gd name="connsiteX5" fmla="*/ 608 w 533400"/>
                  <a:gd name="connsiteY5" fmla="*/ 372096 h 400050"/>
                  <a:gd name="connsiteX6" fmla="*/ 608 w 533400"/>
                  <a:gd name="connsiteY6" fmla="*/ 29196 h 400050"/>
                  <a:gd name="connsiteX7" fmla="*/ 29183 w 533400"/>
                  <a:gd name="connsiteY7" fmla="*/ 621 h 400050"/>
                  <a:gd name="connsiteX8" fmla="*/ 505433 w 533400"/>
                  <a:gd name="connsiteY8" fmla="*/ 621 h 400050"/>
                  <a:gd name="connsiteX9" fmla="*/ 391419 w 533400"/>
                  <a:gd name="connsiteY9" fmla="*/ 198646 h 400050"/>
                  <a:gd name="connsiteX10" fmla="*/ 351414 w 533400"/>
                  <a:gd name="connsiteY10" fmla="*/ 204170 h 400050"/>
                  <a:gd name="connsiteX11" fmla="*/ 351414 w 533400"/>
                  <a:gd name="connsiteY11" fmla="*/ 204170 h 400050"/>
                  <a:gd name="connsiteX12" fmla="*/ 267118 w 533400"/>
                  <a:gd name="connsiteY12" fmla="*/ 315613 h 400050"/>
                  <a:gd name="connsiteX13" fmla="*/ 264641 w 533400"/>
                  <a:gd name="connsiteY13" fmla="*/ 318470 h 400050"/>
                  <a:gd name="connsiteX14" fmla="*/ 224255 w 533400"/>
                  <a:gd name="connsiteY14" fmla="*/ 318756 h 400050"/>
                  <a:gd name="connsiteX15" fmla="*/ 224255 w 533400"/>
                  <a:gd name="connsiteY15" fmla="*/ 318756 h 400050"/>
                  <a:gd name="connsiteX16" fmla="*/ 162152 w 533400"/>
                  <a:gd name="connsiteY16" fmla="*/ 257415 h 400050"/>
                  <a:gd name="connsiteX17" fmla="*/ 160247 w 533400"/>
                  <a:gd name="connsiteY17" fmla="*/ 255701 h 400050"/>
                  <a:gd name="connsiteX18" fmla="*/ 120052 w 533400"/>
                  <a:gd name="connsiteY18" fmla="*/ 259606 h 400050"/>
                  <a:gd name="connsiteX19" fmla="*/ 120052 w 533400"/>
                  <a:gd name="connsiteY19" fmla="*/ 259606 h 400050"/>
                  <a:gd name="connsiteX20" fmla="*/ 32517 w 533400"/>
                  <a:gd name="connsiteY20" fmla="*/ 366095 h 400050"/>
                  <a:gd name="connsiteX21" fmla="*/ 30326 w 533400"/>
                  <a:gd name="connsiteY21" fmla="*/ 372096 h 400050"/>
                  <a:gd name="connsiteX22" fmla="*/ 39851 w 533400"/>
                  <a:gd name="connsiteY22" fmla="*/ 381621 h 400050"/>
                  <a:gd name="connsiteX23" fmla="*/ 39851 w 533400"/>
                  <a:gd name="connsiteY23" fmla="*/ 381621 h 400050"/>
                  <a:gd name="connsiteX24" fmla="*/ 497242 w 533400"/>
                  <a:gd name="connsiteY24" fmla="*/ 381621 h 400050"/>
                  <a:gd name="connsiteX25" fmla="*/ 502480 w 533400"/>
                  <a:gd name="connsiteY25" fmla="*/ 380002 h 400050"/>
                  <a:gd name="connsiteX26" fmla="*/ 505147 w 533400"/>
                  <a:gd name="connsiteY26" fmla="*/ 366762 h 400050"/>
                  <a:gd name="connsiteX27" fmla="*/ 505147 w 533400"/>
                  <a:gd name="connsiteY27" fmla="*/ 366762 h 400050"/>
                  <a:gd name="connsiteX28" fmla="*/ 397991 w 533400"/>
                  <a:gd name="connsiteY28" fmla="*/ 205504 h 400050"/>
                  <a:gd name="connsiteX29" fmla="*/ 391419 w 533400"/>
                  <a:gd name="connsiteY29" fmla="*/ 198646 h 400050"/>
                  <a:gd name="connsiteX30" fmla="*/ 95858 w 533400"/>
                  <a:gd name="connsiteY30" fmla="*/ 57771 h 400050"/>
                  <a:gd name="connsiteX31" fmla="*/ 57758 w 533400"/>
                  <a:gd name="connsiteY31" fmla="*/ 95871 h 400050"/>
                  <a:gd name="connsiteX32" fmla="*/ 95858 w 533400"/>
                  <a:gd name="connsiteY32" fmla="*/ 133971 h 400050"/>
                  <a:gd name="connsiteX33" fmla="*/ 133958 w 533400"/>
                  <a:gd name="connsiteY33" fmla="*/ 95871 h 400050"/>
                  <a:gd name="connsiteX34" fmla="*/ 95858 w 533400"/>
                  <a:gd name="connsiteY34" fmla="*/ 57771 h 4000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</a:cxnLst>
                <a:rect l="l" t="t" r="r" b="b"/>
                <a:pathLst>
                  <a:path w="533400" h="400050">
                    <a:moveTo>
                      <a:pt x="505433" y="621"/>
                    </a:moveTo>
                    <a:cubicBezTo>
                      <a:pt x="521245" y="621"/>
                      <a:pt x="534008" y="13385"/>
                      <a:pt x="534008" y="29196"/>
                    </a:cubicBezTo>
                    <a:lnTo>
                      <a:pt x="534008" y="372096"/>
                    </a:lnTo>
                    <a:cubicBezTo>
                      <a:pt x="534008" y="387907"/>
                      <a:pt x="521245" y="400671"/>
                      <a:pt x="505433" y="400671"/>
                    </a:cubicBezTo>
                    <a:lnTo>
                      <a:pt x="29183" y="400671"/>
                    </a:lnTo>
                    <a:cubicBezTo>
                      <a:pt x="13371" y="400671"/>
                      <a:pt x="608" y="387907"/>
                      <a:pt x="608" y="372096"/>
                    </a:cubicBezTo>
                    <a:lnTo>
                      <a:pt x="608" y="29196"/>
                    </a:lnTo>
                    <a:cubicBezTo>
                      <a:pt x="608" y="13385"/>
                      <a:pt x="13371" y="621"/>
                      <a:pt x="29183" y="621"/>
                    </a:cubicBezTo>
                    <a:lnTo>
                      <a:pt x="505433" y="621"/>
                    </a:lnTo>
                    <a:close/>
                    <a:moveTo>
                      <a:pt x="391419" y="198646"/>
                    </a:moveTo>
                    <a:cubicBezTo>
                      <a:pt x="378846" y="189121"/>
                      <a:pt x="360939" y="191597"/>
                      <a:pt x="351414" y="204170"/>
                    </a:cubicBezTo>
                    <a:lnTo>
                      <a:pt x="351414" y="204170"/>
                    </a:lnTo>
                    <a:lnTo>
                      <a:pt x="267118" y="315613"/>
                    </a:lnTo>
                    <a:cubicBezTo>
                      <a:pt x="266355" y="316660"/>
                      <a:pt x="265498" y="317518"/>
                      <a:pt x="264641" y="318470"/>
                    </a:cubicBezTo>
                    <a:cubicBezTo>
                      <a:pt x="253592" y="329710"/>
                      <a:pt x="235495" y="329805"/>
                      <a:pt x="224255" y="318756"/>
                    </a:cubicBezTo>
                    <a:lnTo>
                      <a:pt x="224255" y="318756"/>
                    </a:lnTo>
                    <a:lnTo>
                      <a:pt x="162152" y="257415"/>
                    </a:lnTo>
                    <a:cubicBezTo>
                      <a:pt x="161485" y="256844"/>
                      <a:pt x="160914" y="256177"/>
                      <a:pt x="160247" y="255701"/>
                    </a:cubicBezTo>
                    <a:cubicBezTo>
                      <a:pt x="148055" y="245699"/>
                      <a:pt x="130053" y="247414"/>
                      <a:pt x="120052" y="259606"/>
                    </a:cubicBezTo>
                    <a:lnTo>
                      <a:pt x="120052" y="259606"/>
                    </a:lnTo>
                    <a:lnTo>
                      <a:pt x="32517" y="366095"/>
                    </a:lnTo>
                    <a:cubicBezTo>
                      <a:pt x="31088" y="367810"/>
                      <a:pt x="30326" y="369905"/>
                      <a:pt x="30326" y="372096"/>
                    </a:cubicBezTo>
                    <a:cubicBezTo>
                      <a:pt x="30326" y="377335"/>
                      <a:pt x="34612" y="381621"/>
                      <a:pt x="39851" y="381621"/>
                    </a:cubicBezTo>
                    <a:lnTo>
                      <a:pt x="39851" y="381621"/>
                    </a:lnTo>
                    <a:lnTo>
                      <a:pt x="497242" y="381621"/>
                    </a:lnTo>
                    <a:cubicBezTo>
                      <a:pt x="499146" y="381621"/>
                      <a:pt x="500956" y="381050"/>
                      <a:pt x="502480" y="380002"/>
                    </a:cubicBezTo>
                    <a:cubicBezTo>
                      <a:pt x="506862" y="377049"/>
                      <a:pt x="508005" y="371144"/>
                      <a:pt x="505147" y="366762"/>
                    </a:cubicBezTo>
                    <a:lnTo>
                      <a:pt x="505147" y="366762"/>
                    </a:lnTo>
                    <a:lnTo>
                      <a:pt x="397991" y="205504"/>
                    </a:lnTo>
                    <a:cubicBezTo>
                      <a:pt x="396181" y="202932"/>
                      <a:pt x="393990" y="200551"/>
                      <a:pt x="391419" y="198646"/>
                    </a:cubicBezTo>
                    <a:close/>
                    <a:moveTo>
                      <a:pt x="95858" y="57771"/>
                    </a:moveTo>
                    <a:cubicBezTo>
                      <a:pt x="74808" y="57771"/>
                      <a:pt x="57758" y="74821"/>
                      <a:pt x="57758" y="95871"/>
                    </a:cubicBezTo>
                    <a:cubicBezTo>
                      <a:pt x="57758" y="116921"/>
                      <a:pt x="74808" y="133971"/>
                      <a:pt x="95858" y="133971"/>
                    </a:cubicBezTo>
                    <a:cubicBezTo>
                      <a:pt x="116908" y="133971"/>
                      <a:pt x="133958" y="116921"/>
                      <a:pt x="133958" y="95871"/>
                    </a:cubicBezTo>
                    <a:cubicBezTo>
                      <a:pt x="133958" y="74821"/>
                      <a:pt x="116908" y="57771"/>
                      <a:pt x="95858" y="5777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6" name="iṧ1îḍè"/>
            <p:cNvSpPr txBox="1"/>
            <p:nvPr/>
          </p:nvSpPr>
          <p:spPr>
            <a:xfrm>
              <a:off x="6476631" y="1821733"/>
              <a:ext cx="1272551" cy="50244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r>
                <a:rPr lang="zh-CN" altLang="en-US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方法</a:t>
              </a:r>
              <a:r>
                <a:rPr lang="en-US" altLang="zh-CN" sz="2800" b="1" dirty="0"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3</a:t>
              </a:r>
              <a:endParaRPr lang="en-US" altLang="zh-CN" sz="2800" b="1" dirty="0"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67055" y="270175"/>
            <a:ext cx="4732020" cy="681990"/>
            <a:chOff x="167055" y="270175"/>
            <a:chExt cx="4732020" cy="681990"/>
          </a:xfrm>
        </p:grpSpPr>
        <p:sp>
          <p:nvSpPr>
            <p:cNvPr id="10" name="矩形 9"/>
            <p:cNvSpPr/>
            <p:nvPr/>
          </p:nvSpPr>
          <p:spPr>
            <a:xfrm flipH="1">
              <a:off x="982395" y="270175"/>
              <a:ext cx="3916680" cy="681990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25400"/>
            </a:bodyPr>
            <a:lstStyle/>
            <a:p>
              <a:pPr algn="dist">
                <a:lnSpc>
                  <a:spcPct val="120000"/>
                </a:lnSpc>
              </a:pPr>
              <a:r>
                <a:rPr lang="zh-CN" altLang="en-US" sz="3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sym typeface="字魂58号-创中黑" panose="00000500000000000000" pitchFamily="2" charset="-122"/>
                </a:rPr>
                <a:t>小麦种植病害防治</a:t>
              </a:r>
              <a:endParaRPr lang="zh-CN" altLang="en-US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endParaRPr>
            </a:p>
          </p:txBody>
        </p:sp>
        <p:sp>
          <p:nvSpPr>
            <p:cNvPr id="11" name="ear-of-wheat_66307"/>
            <p:cNvSpPr/>
            <p:nvPr/>
          </p:nvSpPr>
          <p:spPr>
            <a:xfrm>
              <a:off x="167055" y="286712"/>
              <a:ext cx="609685" cy="609410"/>
            </a:xfrm>
            <a:custGeom>
              <a:avLst/>
              <a:gdLst>
                <a:gd name="connsiteX0" fmla="*/ 47818 w 605929"/>
                <a:gd name="connsiteY0" fmla="*/ 495172 h 605656"/>
                <a:gd name="connsiteX1" fmla="*/ 64623 w 605929"/>
                <a:gd name="connsiteY1" fmla="*/ 495172 h 605656"/>
                <a:gd name="connsiteX2" fmla="*/ 66573 w 605929"/>
                <a:gd name="connsiteY2" fmla="*/ 509631 h 605656"/>
                <a:gd name="connsiteX3" fmla="*/ 78643 w 605929"/>
                <a:gd name="connsiteY3" fmla="*/ 527427 h 605656"/>
                <a:gd name="connsiteX4" fmla="*/ 96471 w 605929"/>
                <a:gd name="connsiteY4" fmla="*/ 539384 h 605656"/>
                <a:gd name="connsiteX5" fmla="*/ 110398 w 605929"/>
                <a:gd name="connsiteY5" fmla="*/ 540404 h 605656"/>
                <a:gd name="connsiteX6" fmla="*/ 110398 w 605929"/>
                <a:gd name="connsiteY6" fmla="*/ 557180 h 605656"/>
                <a:gd name="connsiteX7" fmla="*/ 84400 w 605929"/>
                <a:gd name="connsiteY7" fmla="*/ 559497 h 605656"/>
                <a:gd name="connsiteX8" fmla="*/ 70937 w 605929"/>
                <a:gd name="connsiteY8" fmla="*/ 551341 h 605656"/>
                <a:gd name="connsiteX9" fmla="*/ 19963 w 605929"/>
                <a:gd name="connsiteY9" fmla="*/ 602319 h 605656"/>
                <a:gd name="connsiteX10" fmla="*/ 11792 w 605929"/>
                <a:gd name="connsiteY10" fmla="*/ 605656 h 605656"/>
                <a:gd name="connsiteX11" fmla="*/ 3621 w 605929"/>
                <a:gd name="connsiteY11" fmla="*/ 602319 h 605656"/>
                <a:gd name="connsiteX12" fmla="*/ 3621 w 605929"/>
                <a:gd name="connsiteY12" fmla="*/ 585450 h 605656"/>
                <a:gd name="connsiteX13" fmla="*/ 53574 w 605929"/>
                <a:gd name="connsiteY13" fmla="*/ 534564 h 605656"/>
                <a:gd name="connsiteX14" fmla="*/ 45403 w 605929"/>
                <a:gd name="connsiteY14" fmla="*/ 521124 h 605656"/>
                <a:gd name="connsiteX15" fmla="*/ 47818 w 605929"/>
                <a:gd name="connsiteY15" fmla="*/ 495172 h 605656"/>
                <a:gd name="connsiteX16" fmla="*/ 206217 w 605929"/>
                <a:gd name="connsiteY16" fmla="*/ 462635 h 605656"/>
                <a:gd name="connsiteX17" fmla="*/ 300671 w 605929"/>
                <a:gd name="connsiteY17" fmla="*/ 501843 h 605656"/>
                <a:gd name="connsiteX18" fmla="*/ 111415 w 605929"/>
                <a:gd name="connsiteY18" fmla="*/ 501843 h 605656"/>
                <a:gd name="connsiteX19" fmla="*/ 206217 w 605929"/>
                <a:gd name="connsiteY19" fmla="*/ 462635 h 605656"/>
                <a:gd name="connsiteX20" fmla="*/ 289525 w 605929"/>
                <a:gd name="connsiteY20" fmla="*/ 378971 h 605656"/>
                <a:gd name="connsiteX21" fmla="*/ 384292 w 605929"/>
                <a:gd name="connsiteY21" fmla="*/ 418259 h 605656"/>
                <a:gd name="connsiteX22" fmla="*/ 195106 w 605929"/>
                <a:gd name="connsiteY22" fmla="*/ 418259 h 605656"/>
                <a:gd name="connsiteX23" fmla="*/ 289525 w 605929"/>
                <a:gd name="connsiteY23" fmla="*/ 378971 h 605656"/>
                <a:gd name="connsiteX24" fmla="*/ 103720 w 605929"/>
                <a:gd name="connsiteY24" fmla="*/ 304977 h 605656"/>
                <a:gd name="connsiteX25" fmla="*/ 103720 w 605929"/>
                <a:gd name="connsiteY25" fmla="*/ 493810 h 605656"/>
                <a:gd name="connsiteX26" fmla="*/ 103720 w 605929"/>
                <a:gd name="connsiteY26" fmla="*/ 304977 h 605656"/>
                <a:gd name="connsiteX27" fmla="*/ 373141 w 605929"/>
                <a:gd name="connsiteY27" fmla="*/ 295890 h 605656"/>
                <a:gd name="connsiteX28" fmla="*/ 467559 w 605929"/>
                <a:gd name="connsiteY28" fmla="*/ 335098 h 605656"/>
                <a:gd name="connsiteX29" fmla="*/ 278444 w 605929"/>
                <a:gd name="connsiteY29" fmla="*/ 335098 h 605656"/>
                <a:gd name="connsiteX30" fmla="*/ 373141 w 605929"/>
                <a:gd name="connsiteY30" fmla="*/ 295890 h 605656"/>
                <a:gd name="connsiteX31" fmla="*/ 187003 w 605929"/>
                <a:gd name="connsiteY31" fmla="*/ 221287 h 605656"/>
                <a:gd name="connsiteX32" fmla="*/ 187003 w 605929"/>
                <a:gd name="connsiteY32" fmla="*/ 410120 h 605656"/>
                <a:gd name="connsiteX33" fmla="*/ 187003 w 605929"/>
                <a:gd name="connsiteY33" fmla="*/ 221287 h 605656"/>
                <a:gd name="connsiteX34" fmla="*/ 566637 w 605929"/>
                <a:gd name="connsiteY34" fmla="*/ 194846 h 605656"/>
                <a:gd name="connsiteX35" fmla="*/ 582975 w 605929"/>
                <a:gd name="connsiteY35" fmla="*/ 194846 h 605656"/>
                <a:gd name="connsiteX36" fmla="*/ 582975 w 605929"/>
                <a:gd name="connsiteY36" fmla="*/ 211625 h 605656"/>
                <a:gd name="connsiteX37" fmla="*/ 494510 w 605929"/>
                <a:gd name="connsiteY37" fmla="*/ 299970 h 605656"/>
                <a:gd name="connsiteX38" fmla="*/ 478172 w 605929"/>
                <a:gd name="connsiteY38" fmla="*/ 299970 h 605656"/>
                <a:gd name="connsiteX39" fmla="*/ 478172 w 605929"/>
                <a:gd name="connsiteY39" fmla="*/ 283191 h 605656"/>
                <a:gd name="connsiteX40" fmla="*/ 270748 w 605929"/>
                <a:gd name="connsiteY40" fmla="*/ 138231 h 605656"/>
                <a:gd name="connsiteX41" fmla="*/ 270748 w 605929"/>
                <a:gd name="connsiteY41" fmla="*/ 327064 h 605656"/>
                <a:gd name="connsiteX42" fmla="*/ 270748 w 605929"/>
                <a:gd name="connsiteY42" fmla="*/ 138231 h 605656"/>
                <a:gd name="connsiteX43" fmla="*/ 483436 w 605929"/>
                <a:gd name="connsiteY43" fmla="*/ 122283 h 605656"/>
                <a:gd name="connsiteX44" fmla="*/ 349644 w 605929"/>
                <a:gd name="connsiteY44" fmla="*/ 255863 h 605656"/>
                <a:gd name="connsiteX45" fmla="*/ 483436 w 605929"/>
                <a:gd name="connsiteY45" fmla="*/ 122283 h 605656"/>
                <a:gd name="connsiteX46" fmla="*/ 393852 w 605929"/>
                <a:gd name="connsiteY46" fmla="*/ 22453 h 605656"/>
                <a:gd name="connsiteX47" fmla="*/ 410654 w 605929"/>
                <a:gd name="connsiteY47" fmla="*/ 22453 h 605656"/>
                <a:gd name="connsiteX48" fmla="*/ 410654 w 605929"/>
                <a:gd name="connsiteY48" fmla="*/ 39225 h 605656"/>
                <a:gd name="connsiteX49" fmla="*/ 322189 w 605929"/>
                <a:gd name="connsiteY49" fmla="*/ 127529 h 605656"/>
                <a:gd name="connsiteX50" fmla="*/ 305851 w 605929"/>
                <a:gd name="connsiteY50" fmla="*/ 128084 h 605656"/>
                <a:gd name="connsiteX51" fmla="*/ 305851 w 605929"/>
                <a:gd name="connsiteY51" fmla="*/ 111221 h 605656"/>
                <a:gd name="connsiteX52" fmla="*/ 585501 w 605929"/>
                <a:gd name="connsiteY52" fmla="*/ 3615 h 605656"/>
                <a:gd name="connsiteX53" fmla="*/ 602308 w 605929"/>
                <a:gd name="connsiteY53" fmla="*/ 3615 h 605656"/>
                <a:gd name="connsiteX54" fmla="*/ 602308 w 605929"/>
                <a:gd name="connsiteY54" fmla="*/ 20395 h 605656"/>
                <a:gd name="connsiteX55" fmla="*/ 528671 w 605929"/>
                <a:gd name="connsiteY55" fmla="*/ 94007 h 605656"/>
                <a:gd name="connsiteX56" fmla="*/ 512328 w 605929"/>
                <a:gd name="connsiteY56" fmla="*/ 94007 h 605656"/>
                <a:gd name="connsiteX57" fmla="*/ 512328 w 605929"/>
                <a:gd name="connsiteY57" fmla="*/ 77134 h 6056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605929" h="605656">
                  <a:moveTo>
                    <a:pt x="47818" y="495172"/>
                  </a:moveTo>
                  <a:cubicBezTo>
                    <a:pt x="52646" y="490352"/>
                    <a:pt x="59795" y="490352"/>
                    <a:pt x="64623" y="495172"/>
                  </a:cubicBezTo>
                  <a:cubicBezTo>
                    <a:pt x="68616" y="498972"/>
                    <a:pt x="68987" y="505275"/>
                    <a:pt x="66573" y="509631"/>
                  </a:cubicBezTo>
                  <a:cubicBezTo>
                    <a:pt x="67594" y="512412"/>
                    <a:pt x="70473" y="519271"/>
                    <a:pt x="78643" y="527427"/>
                  </a:cubicBezTo>
                  <a:cubicBezTo>
                    <a:pt x="86814" y="535584"/>
                    <a:pt x="93592" y="538921"/>
                    <a:pt x="96471" y="539384"/>
                  </a:cubicBezTo>
                  <a:cubicBezTo>
                    <a:pt x="100742" y="536418"/>
                    <a:pt x="107148" y="536881"/>
                    <a:pt x="110398" y="540404"/>
                  </a:cubicBezTo>
                  <a:cubicBezTo>
                    <a:pt x="115226" y="545223"/>
                    <a:pt x="115226" y="552360"/>
                    <a:pt x="110398" y="557180"/>
                  </a:cubicBezTo>
                  <a:cubicBezTo>
                    <a:pt x="108448" y="559497"/>
                    <a:pt x="98792" y="566171"/>
                    <a:pt x="84400" y="559497"/>
                  </a:cubicBezTo>
                  <a:cubicBezTo>
                    <a:pt x="80129" y="557644"/>
                    <a:pt x="75301" y="554678"/>
                    <a:pt x="70937" y="551341"/>
                  </a:cubicBezTo>
                  <a:lnTo>
                    <a:pt x="19963" y="602319"/>
                  </a:lnTo>
                  <a:cubicBezTo>
                    <a:pt x="17549" y="604636"/>
                    <a:pt x="14577" y="605656"/>
                    <a:pt x="11792" y="605656"/>
                  </a:cubicBezTo>
                  <a:cubicBezTo>
                    <a:pt x="8914" y="605656"/>
                    <a:pt x="5942" y="604636"/>
                    <a:pt x="3621" y="602319"/>
                  </a:cubicBezTo>
                  <a:cubicBezTo>
                    <a:pt x="-1207" y="597499"/>
                    <a:pt x="-1207" y="590270"/>
                    <a:pt x="3621" y="585450"/>
                  </a:cubicBezTo>
                  <a:lnTo>
                    <a:pt x="53574" y="534564"/>
                  </a:lnTo>
                  <a:cubicBezTo>
                    <a:pt x="50232" y="530208"/>
                    <a:pt x="47446" y="525388"/>
                    <a:pt x="45403" y="521124"/>
                  </a:cubicBezTo>
                  <a:cubicBezTo>
                    <a:pt x="39090" y="506665"/>
                    <a:pt x="44475" y="498509"/>
                    <a:pt x="47818" y="495172"/>
                  </a:cubicBezTo>
                  <a:close/>
                  <a:moveTo>
                    <a:pt x="206217" y="462635"/>
                  </a:moveTo>
                  <a:cubicBezTo>
                    <a:pt x="240472" y="462635"/>
                    <a:pt x="274669" y="475704"/>
                    <a:pt x="300671" y="501843"/>
                  </a:cubicBezTo>
                  <a:cubicBezTo>
                    <a:pt x="248667" y="554213"/>
                    <a:pt x="163976" y="554213"/>
                    <a:pt x="111415" y="501843"/>
                  </a:cubicBezTo>
                  <a:cubicBezTo>
                    <a:pt x="137649" y="475704"/>
                    <a:pt x="171962" y="462635"/>
                    <a:pt x="206217" y="462635"/>
                  </a:cubicBezTo>
                  <a:close/>
                  <a:moveTo>
                    <a:pt x="289525" y="378971"/>
                  </a:moveTo>
                  <a:cubicBezTo>
                    <a:pt x="323767" y="378971"/>
                    <a:pt x="358068" y="392067"/>
                    <a:pt x="384292" y="418259"/>
                  </a:cubicBezTo>
                  <a:cubicBezTo>
                    <a:pt x="331751" y="470735"/>
                    <a:pt x="247090" y="470735"/>
                    <a:pt x="195106" y="418259"/>
                  </a:cubicBezTo>
                  <a:cubicBezTo>
                    <a:pt x="221098" y="392067"/>
                    <a:pt x="255283" y="378971"/>
                    <a:pt x="289525" y="378971"/>
                  </a:cubicBezTo>
                  <a:close/>
                  <a:moveTo>
                    <a:pt x="103720" y="304977"/>
                  </a:moveTo>
                  <a:cubicBezTo>
                    <a:pt x="155590" y="356704"/>
                    <a:pt x="155590" y="441434"/>
                    <a:pt x="103720" y="493810"/>
                  </a:cubicBezTo>
                  <a:cubicBezTo>
                    <a:pt x="51294" y="441897"/>
                    <a:pt x="51294" y="357353"/>
                    <a:pt x="103720" y="304977"/>
                  </a:cubicBezTo>
                  <a:close/>
                  <a:moveTo>
                    <a:pt x="373141" y="295890"/>
                  </a:moveTo>
                  <a:cubicBezTo>
                    <a:pt x="407376" y="295890"/>
                    <a:pt x="441564" y="308959"/>
                    <a:pt x="467559" y="335098"/>
                  </a:cubicBezTo>
                  <a:cubicBezTo>
                    <a:pt x="415569" y="387468"/>
                    <a:pt x="330899" y="387468"/>
                    <a:pt x="278444" y="335098"/>
                  </a:cubicBezTo>
                  <a:cubicBezTo>
                    <a:pt x="304625" y="308959"/>
                    <a:pt x="338906" y="295890"/>
                    <a:pt x="373141" y="295890"/>
                  </a:cubicBezTo>
                  <a:close/>
                  <a:moveTo>
                    <a:pt x="187003" y="221287"/>
                  </a:moveTo>
                  <a:cubicBezTo>
                    <a:pt x="239492" y="273663"/>
                    <a:pt x="239492" y="358207"/>
                    <a:pt x="187003" y="410120"/>
                  </a:cubicBezTo>
                  <a:cubicBezTo>
                    <a:pt x="134420" y="358207"/>
                    <a:pt x="134420" y="273663"/>
                    <a:pt x="187003" y="221287"/>
                  </a:cubicBezTo>
                  <a:close/>
                  <a:moveTo>
                    <a:pt x="566637" y="194846"/>
                  </a:moveTo>
                  <a:cubicBezTo>
                    <a:pt x="571000" y="190026"/>
                    <a:pt x="578612" y="190026"/>
                    <a:pt x="582975" y="194846"/>
                  </a:cubicBezTo>
                  <a:cubicBezTo>
                    <a:pt x="587802" y="199667"/>
                    <a:pt x="587802" y="206805"/>
                    <a:pt x="582975" y="211625"/>
                  </a:cubicBezTo>
                  <a:lnTo>
                    <a:pt x="494510" y="299970"/>
                  </a:lnTo>
                  <a:cubicBezTo>
                    <a:pt x="487641" y="306459"/>
                    <a:pt x="480493" y="302380"/>
                    <a:pt x="478172" y="299970"/>
                  </a:cubicBezTo>
                  <a:cubicBezTo>
                    <a:pt x="473345" y="295149"/>
                    <a:pt x="473345" y="288011"/>
                    <a:pt x="478172" y="283191"/>
                  </a:cubicBezTo>
                  <a:close/>
                  <a:moveTo>
                    <a:pt x="270748" y="138231"/>
                  </a:moveTo>
                  <a:cubicBezTo>
                    <a:pt x="322618" y="190051"/>
                    <a:pt x="322618" y="274688"/>
                    <a:pt x="270748" y="327064"/>
                  </a:cubicBezTo>
                  <a:cubicBezTo>
                    <a:pt x="218322" y="275151"/>
                    <a:pt x="218322" y="190607"/>
                    <a:pt x="270748" y="138231"/>
                  </a:cubicBezTo>
                  <a:close/>
                  <a:moveTo>
                    <a:pt x="483436" y="122283"/>
                  </a:moveTo>
                  <a:cubicBezTo>
                    <a:pt x="483436" y="195794"/>
                    <a:pt x="423736" y="255863"/>
                    <a:pt x="349644" y="255863"/>
                  </a:cubicBezTo>
                  <a:cubicBezTo>
                    <a:pt x="349644" y="182352"/>
                    <a:pt x="409252" y="122283"/>
                    <a:pt x="483436" y="122283"/>
                  </a:cubicBezTo>
                  <a:close/>
                  <a:moveTo>
                    <a:pt x="393852" y="22453"/>
                  </a:moveTo>
                  <a:cubicBezTo>
                    <a:pt x="398679" y="17635"/>
                    <a:pt x="405827" y="17635"/>
                    <a:pt x="410654" y="22453"/>
                  </a:cubicBezTo>
                  <a:cubicBezTo>
                    <a:pt x="415481" y="27272"/>
                    <a:pt x="415481" y="34406"/>
                    <a:pt x="410654" y="39225"/>
                  </a:cubicBezTo>
                  <a:lnTo>
                    <a:pt x="322189" y="127529"/>
                  </a:lnTo>
                  <a:cubicBezTo>
                    <a:pt x="315227" y="133644"/>
                    <a:pt x="308265" y="130030"/>
                    <a:pt x="305851" y="128084"/>
                  </a:cubicBezTo>
                  <a:cubicBezTo>
                    <a:pt x="301024" y="123266"/>
                    <a:pt x="301024" y="116039"/>
                    <a:pt x="305851" y="111221"/>
                  </a:cubicBezTo>
                  <a:close/>
                  <a:moveTo>
                    <a:pt x="585501" y="3615"/>
                  </a:moveTo>
                  <a:cubicBezTo>
                    <a:pt x="590330" y="-1206"/>
                    <a:pt x="597480" y="-1206"/>
                    <a:pt x="602308" y="3615"/>
                  </a:cubicBezTo>
                  <a:cubicBezTo>
                    <a:pt x="607137" y="8436"/>
                    <a:pt x="607137" y="15575"/>
                    <a:pt x="602308" y="20395"/>
                  </a:cubicBezTo>
                  <a:lnTo>
                    <a:pt x="528671" y="94007"/>
                  </a:lnTo>
                  <a:cubicBezTo>
                    <a:pt x="522078" y="100126"/>
                    <a:pt x="514649" y="96325"/>
                    <a:pt x="512328" y="94007"/>
                  </a:cubicBezTo>
                  <a:cubicBezTo>
                    <a:pt x="507499" y="89186"/>
                    <a:pt x="507499" y="81955"/>
                    <a:pt x="512328" y="771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 flipH="1">
            <a:off x="982395" y="1140760"/>
            <a:ext cx="391668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25400"/>
          </a:bodyPr>
          <a:p>
            <a:pPr algn="l">
              <a:lnSpc>
                <a:spcPct val="120000"/>
              </a:lnSpc>
            </a:pPr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二、小麦病害预防方法</a:t>
            </a:r>
            <a:endParaRPr lang="zh-CN" altLang="en-US" sz="2400" b="1" dirty="0">
              <a:solidFill>
                <a:schemeClr val="tx1">
                  <a:lumMod val="95000"/>
                  <a:lumOff val="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3" name="íṩḷíḑé"/>
          <p:cNvSpPr/>
          <p:nvPr/>
        </p:nvSpPr>
        <p:spPr>
          <a:xfrm>
            <a:off x="982345" y="3546475"/>
            <a:ext cx="9869170" cy="1014730"/>
          </a:xfrm>
          <a:prstGeom prst="rect">
            <a:avLst/>
          </a:prstGeom>
          <a:ln>
            <a:noFill/>
          </a:ln>
        </p:spPr>
        <p:txBody>
          <a:bodyPr wrap="square" lIns="91440" tIns="45720" rIns="91440" bIns="45720" anchor="t">
            <a:spAutoFit/>
            <a:scene3d>
              <a:camera prst="orthographicFront"/>
              <a:lightRig rig="threePt" dir="t"/>
            </a:scene3d>
            <a:sp3d contourW="25400"/>
          </a:bodyPr>
          <a:p>
            <a:pPr defTabSz="913765">
              <a:lnSpc>
                <a:spcPct val="150000"/>
              </a:lnSpc>
              <a:buSzPct val="25000"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highlight>
                  <a:srgbClr val="0000FF"/>
                </a:highlight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巡查，</a:t>
            </a: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思源黑体 CN Regular" panose="020B0500000000000000" pitchFamily="34" charset="-122"/>
                <a:ea typeface="思源黑体 CN Regular" panose="020B0500000000000000" pitchFamily="34" charset="-122"/>
              </a:rPr>
              <a:t>病害的发生都有一定的周期和初期表现，为此小麦种植户日常要做好观察，将病害扼杀在摇篮里，这样也能降低后期用药成本和人工费用等。</a:t>
            </a:r>
            <a:endParaRPr kumimoji="0" lang="zh-CN" altLang="en-U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思源黑体 CN Regular" panose="020B0500000000000000" pitchFamily="34" charset="-122"/>
              <a:ea typeface="思源黑体 CN Regular" panose="020B0500000000000000" pitchFamily="34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screen"/>
          <a:srcRect/>
          <a:stretch>
            <a:fillRect/>
          </a:stretch>
        </p:blipFill>
        <p:spPr>
          <a:xfrm>
            <a:off x="-1" y="1"/>
            <a:ext cx="12191998" cy="6858000"/>
          </a:xfrm>
          <a:prstGeom prst="rect">
            <a:avLst/>
          </a:prstGeom>
          <a:effectLst>
            <a:outerShdw blurRad="50800" dist="50800" dir="5400000" algn="ctr" rotWithShape="0">
              <a:srgbClr val="000000"/>
            </a:outerShdw>
          </a:effectLst>
        </p:spPr>
      </p:pic>
      <p:sp>
        <p:nvSpPr>
          <p:cNvPr id="11" name="文本框 10"/>
          <p:cNvSpPr txBox="1"/>
          <p:nvPr/>
        </p:nvSpPr>
        <p:spPr>
          <a:xfrm>
            <a:off x="7991856" y="1369675"/>
            <a:ext cx="1997613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88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02</a:t>
            </a:r>
            <a:endParaRPr lang="zh-CN" altLang="en-US" sz="88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615815" y="3089910"/>
            <a:ext cx="581596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5400" dirty="0">
                <a:latin typeface="思源黑体 CN Bold" panose="020B0800000000000000" pitchFamily="34" charset="-122"/>
                <a:ea typeface="思源黑体 CN Bold" panose="020B0800000000000000" pitchFamily="34" charset="-122"/>
                <a:sym typeface="字魂58号-创中黑" panose="00000500000000000000" pitchFamily="2" charset="-122"/>
              </a:rPr>
              <a:t>小麦收储质量控制</a:t>
            </a:r>
            <a:endParaRPr lang="zh-CN" altLang="en-US" sz="5400" dirty="0">
              <a:latin typeface="思源黑体 CN Bold" panose="020B0800000000000000" pitchFamily="34" charset="-122"/>
              <a:ea typeface="思源黑体 CN Bold" panose="020B0800000000000000" pitchFamily="34" charset="-122"/>
              <a:sym typeface="字魂58号-创中黑" panose="000005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57052" y="3747"/>
            <a:ext cx="6858000" cy="6858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40"/>
          <a:stretch>
            <a:fillRect/>
          </a:stretch>
        </p:blipFill>
        <p:spPr>
          <a:xfrm flipV="1">
            <a:off x="10253905" y="-3745"/>
            <a:ext cx="1938092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3000">
        <p:fade/>
      </p:transition>
    </mc:Choice>
    <mc:Fallback>
      <p:transition spd="med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tags/tag1.xml><?xml version="1.0" encoding="utf-8"?>
<p:tagLst xmlns:p="http://schemas.openxmlformats.org/presentationml/2006/main">
  <p:tag name="ISLIDE.TEMPLATE" val="https://www.islide.cc;"/>
</p:tagLst>
</file>

<file path=ppt/tags/tag10.xml><?xml version="1.0" encoding="utf-8"?>
<p:tagLst xmlns:p="http://schemas.openxmlformats.org/presentationml/2006/main">
  <p:tag name="ISLIDE.DIAGRAM" val="#635319;"/>
  <p:tag name="ISLIDE.TEMPLATE" val="https://www.islide.cc;"/>
</p:tagLst>
</file>

<file path=ppt/tags/tag11.xml><?xml version="1.0" encoding="utf-8"?>
<p:tagLst xmlns:p="http://schemas.openxmlformats.org/presentationml/2006/main">
  <p:tag name="ISLIDE.DIAGRAM" val="#635319;"/>
  <p:tag name="ISLIDE.TEMPLATE" val="https://www.islide.cc;"/>
</p:tagLst>
</file>

<file path=ppt/tags/tag12.xml><?xml version="1.0" encoding="utf-8"?>
<p:tagLst xmlns:p="http://schemas.openxmlformats.org/presentationml/2006/main">
  <p:tag name="ISLIDE.DIAGRAM" val="#635319;"/>
  <p:tag name="ISLIDE.TEMPLATE" val="https://www.islide.cc;"/>
</p:tagLst>
</file>

<file path=ppt/tags/tag13.xml><?xml version="1.0" encoding="utf-8"?>
<p:tagLst xmlns:p="http://schemas.openxmlformats.org/presentationml/2006/main">
  <p:tag name="ISLIDE.TEMPLATE" val="https://www.islide.cc;"/>
</p:tagLst>
</file>

<file path=ppt/tags/tag14.xml><?xml version="1.0" encoding="utf-8"?>
<p:tagLst xmlns:p="http://schemas.openxmlformats.org/presentationml/2006/main">
  <p:tag name="ISLIDE.DIAGRAM" val="#625753;"/>
  <p:tag name="ISLIDE.TEMPLATE" val="https://www.islide.cc;"/>
</p:tagLst>
</file>

<file path=ppt/tags/tag15.xml><?xml version="1.0" encoding="utf-8"?>
<p:tagLst xmlns:p="http://schemas.openxmlformats.org/presentationml/2006/main">
  <p:tag name="ISPRING_PRESENTATION_TITLE" val="绿色简约农业工作汇报PPT模板"/>
  <p:tag name="COMMONDATA" val="eyJoZGlkIjoiYzAyNGVhMzY2ZmNjMGQ5MGM2NjE1MWE2OGQzNWM3NTEifQ=="/>
</p:tagLst>
</file>

<file path=ppt/tags/tag2.xml><?xml version="1.0" encoding="utf-8"?>
<p:tagLst xmlns:p="http://schemas.openxmlformats.org/presentationml/2006/main">
  <p:tag name="KSO_WM_UNIT_PLACING_PICTURE_USER_VIEWPORT" val="{&quot;height&quot;:1308.6566929133858,&quot;width&quot;:1431.8472440944881}"/>
</p:tagLst>
</file>

<file path=ppt/tags/tag3.xml><?xml version="1.0" encoding="utf-8"?>
<p:tagLst xmlns:p="http://schemas.openxmlformats.org/presentationml/2006/main">
  <p:tag name="ISLIDE.TEMPLATE" val="https://www.islide.cc;"/>
</p:tagLst>
</file>

<file path=ppt/tags/tag4.xml><?xml version="1.0" encoding="utf-8"?>
<p:tagLst xmlns:p="http://schemas.openxmlformats.org/presentationml/2006/main">
  <p:tag name="ISLIDE.DIAGRAM" val="#572683;"/>
  <p:tag name="ISLIDE.TEMPLATE" val="https://www.islide.cc;"/>
</p:tagLst>
</file>

<file path=ppt/tags/tag5.xml><?xml version="1.0" encoding="utf-8"?>
<p:tagLst xmlns:p="http://schemas.openxmlformats.org/presentationml/2006/main">
  <p:tag name="ISLIDE.DIAGRAM" val="#572683;"/>
  <p:tag name="ISLIDE.TEMPLATE" val="https://www.islide.cc;"/>
</p:tagLst>
</file>

<file path=ppt/tags/tag6.xml><?xml version="1.0" encoding="utf-8"?>
<p:tagLst xmlns:p="http://schemas.openxmlformats.org/presentationml/2006/main">
  <p:tag name="ISLIDE.DIAGRAM" val="#572683;"/>
  <p:tag name="ISLIDE.TEMPLATE" val="https://www.islide.cc;"/>
</p:tagLst>
</file>

<file path=ppt/tags/tag7.xml><?xml version="1.0" encoding="utf-8"?>
<p:tagLst xmlns:p="http://schemas.openxmlformats.org/presentationml/2006/main">
  <p:tag name="ISLIDE.TEMPLATE" val="https://www.islide.cc;"/>
</p:tagLst>
</file>

<file path=ppt/tags/tag8.xml><?xml version="1.0" encoding="utf-8"?>
<p:tagLst xmlns:p="http://schemas.openxmlformats.org/presentationml/2006/main">
  <p:tag name="ISLIDE.DIAGRAM" val="#635319;"/>
  <p:tag name="ISLIDE.TEMPLATE" val="https://www.islide.cc;"/>
</p:tagLst>
</file>

<file path=ppt/tags/tag9.xml><?xml version="1.0" encoding="utf-8"?>
<p:tagLst xmlns:p="http://schemas.openxmlformats.org/presentationml/2006/main">
  <p:tag name="ISLIDE.DIAGRAM" val="#635319;"/>
  <p:tag name="ISLIDE.TEMPLATE" val="https://www.islide.cc;"/>
</p:tagLst>
</file>

<file path=ppt/theme/theme1.xml><?xml version="1.0" encoding="utf-8"?>
<a:theme xmlns:a="http://schemas.openxmlformats.org/drawingml/2006/main" name="Office 主题​​">
  <a:themeElements>
    <a:clrScheme name="自定义 13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F3A900"/>
      </a:accent1>
      <a:accent2>
        <a:srgbClr val="F3A900"/>
      </a:accent2>
      <a:accent3>
        <a:srgbClr val="F3A900"/>
      </a:accent3>
      <a:accent4>
        <a:srgbClr val="F3A900"/>
      </a:accent4>
      <a:accent5>
        <a:srgbClr val="F3A900"/>
      </a:accent5>
      <a:accent6>
        <a:srgbClr val="F3A900"/>
      </a:accent6>
      <a:hlink>
        <a:srgbClr val="F3A900"/>
      </a:hlink>
      <a:folHlink>
        <a:srgbClr val="BFBFBF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2688</Words>
  <Application>WPS 演示</Application>
  <PresentationFormat>宽屏</PresentationFormat>
  <Paragraphs>220</Paragraphs>
  <Slides>22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5" baseType="lpstr">
      <vt:lpstr>Arial</vt:lpstr>
      <vt:lpstr>宋体</vt:lpstr>
      <vt:lpstr>Wingdings</vt:lpstr>
      <vt:lpstr>思源黑体 CN Bold</vt:lpstr>
      <vt:lpstr>黑体</vt:lpstr>
      <vt:lpstr>字魂58号-创中黑</vt:lpstr>
      <vt:lpstr>思源黑体 CN Medium</vt:lpstr>
      <vt:lpstr>思源黑体 CN Regular</vt:lpstr>
      <vt:lpstr>微软雅黑</vt:lpstr>
      <vt:lpstr>Arial Unicode MS</vt:lpstr>
      <vt:lpstr>等线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绿色简约农业工作汇报PPT模板</dc:title>
  <dc:creator>逆流的小鱼</dc:creator>
  <cp:lastModifiedBy>DK</cp:lastModifiedBy>
  <cp:revision>156</cp:revision>
  <dcterms:created xsi:type="dcterms:W3CDTF">2017-05-05T11:03:00Z</dcterms:created>
  <dcterms:modified xsi:type="dcterms:W3CDTF">2022-07-19T09:09:39Z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6F1C66E163874FA4AE3993B6FCF3F335</vt:lpwstr>
  </property>
  <property fmtid="{D5CDD505-2E9C-101B-9397-08002B2CF9AE}" pid="3" name="KSOProductBuildVer">
    <vt:lpwstr>2052-11.1.0.11875</vt:lpwstr>
  </property>
</Properties>
</file>