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 id="2147483666" r:id="rId4"/>
    <p:sldMasterId id="2147483670" r:id="rId5"/>
    <p:sldMasterId id="2147483674" r:id="rId6"/>
    <p:sldMasterId id="2147483678" r:id="rId7"/>
    <p:sldMasterId id="2147483682" r:id="rId8"/>
  </p:sldMasterIdLst>
  <p:notesMasterIdLst>
    <p:notesMasterId r:id="rId10"/>
  </p:notesMasterIdLst>
  <p:sldIdLst>
    <p:sldId id="309" r:id="rId9"/>
    <p:sldId id="310" r:id="rId11"/>
    <p:sldId id="311" r:id="rId12"/>
    <p:sldId id="312" r:id="rId13"/>
    <p:sldId id="313" r:id="rId14"/>
    <p:sldId id="314" r:id="rId15"/>
    <p:sldId id="299" r:id="rId16"/>
    <p:sldId id="304" r:id="rId17"/>
    <p:sldId id="305" r:id="rId18"/>
    <p:sldId id="306" r:id="rId19"/>
    <p:sldId id="307" r:id="rId20"/>
  </p:sldIdLst>
  <p:sldSz cx="12192000" cy="6858000" type="screen4x3"/>
  <p:notesSz cx="6858000" cy="9144000"/>
  <p:embeddedFontLst>
    <p:embeddedFont>
      <p:font typeface="汉仪君黑-45简" panose="020B0604020202020204" charset="-122"/>
      <p:regular r:id="rId25"/>
    </p:embeddedFont>
    <p:embeddedFont>
      <p:font typeface="仿宋" panose="02010609060101010101" charset="-122"/>
      <p:regular r:id="rId26"/>
    </p:embeddedFont>
    <p:embeddedFont>
      <p:font typeface="汉仪君黑-45简" panose="020B0604020202020204" charset="0"/>
      <p:regular r:id="rId27"/>
    </p:embeddedFont>
    <p:embeddedFont>
      <p:font typeface="字魂143号-正酷超级黑" panose="02010600030101010101" pitchFamily="2" charset="-122"/>
      <p:regular r:id="rId28"/>
    </p:embeddedFont>
    <p:embeddedFont>
      <p:font typeface="微软雅黑" panose="020B0503020204020204" pitchFamily="34" charset="-122"/>
      <p:regular r:id="rId29"/>
    </p:embeddedFont>
    <p:embeddedFont>
      <p:font typeface="等线" panose="02010600030101010101" charset="0"/>
      <p:regular r:id="rId30"/>
    </p:embeddedFont>
    <p:embeddedFont>
      <p:font typeface="等线 Light" panose="02010600030101010101" charset="0"/>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 initials="b" lastIdx="1" clrIdx="0"/>
  <p:cmAuthor id="0" name="微软用户" initials="微软用户" lastIdx="0" clrIdx="0"/>
  <p:cmAuthor id="2" name="40733" initials="4"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0005"/>
    <a:srgbClr val="B90506"/>
    <a:srgbClr val="C7090C"/>
    <a:srgbClr val="FBF1E6"/>
    <a:srgbClr val="F35C07"/>
    <a:srgbClr val="FBF90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8" autoAdjust="0"/>
    <p:restoredTop sz="94660"/>
  </p:normalViewPr>
  <p:slideViewPr>
    <p:cSldViewPr snapToGrid="0" showGuides="1">
      <p:cViewPr>
        <p:scale>
          <a:sx n="66" d="100"/>
          <a:sy n="66" d="100"/>
        </p:scale>
        <p:origin x="990" y="1488"/>
      </p:cViewPr>
      <p:guideLst>
        <p:guide orient="horz" pos="2160"/>
        <p:guide pos="3839"/>
        <p:guide pos="598"/>
        <p:guide pos="70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Master" Target="slideMasters/slideMaster2.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583E8761-A14E-4E6E-B19C-D0ABAA7747FF}"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583E8761-A14E-4E6E-B19C-D0ABAA7747FF}"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jpeg"/><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jpeg"/><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1.jpeg"/><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1.jpeg"/><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1.jpeg"/><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9789788797989"/>
          <p:cNvPicPr>
            <a:picLocks noChangeAspect="1"/>
          </p:cNvPicPr>
          <p:nvPr userDrawn="1"/>
        </p:nvPicPr>
        <p:blipFill>
          <a:blip r:embed="rId4" cstate="print"/>
          <a:stretch>
            <a:fillRect/>
          </a:stretch>
        </p:blipFill>
        <p:spPr>
          <a:xfrm>
            <a:off x="0" y="0"/>
            <a:ext cx="12192000" cy="6856730"/>
          </a:xfrm>
          <a:prstGeom prst="rect">
            <a:avLst/>
          </a:prstGeom>
        </p:spPr>
      </p:pic>
      <p:sp>
        <p:nvSpPr>
          <p:cNvPr id="8" name="圆角矩形 7"/>
          <p:cNvSpPr/>
          <p:nvPr userDrawn="1"/>
        </p:nvSpPr>
        <p:spPr>
          <a:xfrm>
            <a:off x="175260" y="14922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君黑-45简" panose="020B0604020202020204" charset="-122"/>
              <a:ea typeface="汉仪君黑-45简" panose="020B0604020202020204" charset="-122"/>
              <a:cs typeface="汉仪君黑-45简" panose="020B0604020202020204" charset="-122"/>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7.xml"/><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8.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14.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98978978978978"/>
          <p:cNvPicPr>
            <a:picLocks noChangeAspect="1"/>
          </p:cNvPicPr>
          <p:nvPr/>
        </p:nvPicPr>
        <p:blipFill>
          <a:blip r:embed="rId1" cstate="print"/>
          <a:stretch>
            <a:fillRect/>
          </a:stretch>
        </p:blipFill>
        <p:spPr>
          <a:xfrm>
            <a:off x="0" y="1270"/>
            <a:ext cx="12192000" cy="6856730"/>
          </a:xfrm>
          <a:prstGeom prst="rect">
            <a:avLst/>
          </a:prstGeom>
        </p:spPr>
      </p:pic>
      <p:sp>
        <p:nvSpPr>
          <p:cNvPr id="13" name="文本框 12"/>
          <p:cNvSpPr txBox="1"/>
          <p:nvPr/>
        </p:nvSpPr>
        <p:spPr>
          <a:xfrm>
            <a:off x="1484630" y="1097280"/>
            <a:ext cx="9528810" cy="1938020"/>
          </a:xfrm>
          <a:prstGeom prst="rect">
            <a:avLst/>
          </a:prstGeom>
          <a:noFill/>
        </p:spPr>
        <p:txBody>
          <a:bodyPr wrap="square" rtlCol="0">
            <a:spAutoFit/>
          </a:bodyPr>
          <a:lstStyle/>
          <a:p>
            <a:pPr lvl="0" algn="ctr" defTabSz="1219200">
              <a:defRPr/>
            </a:pPr>
            <a:r>
              <a:rPr lang="en-US" altLang="zh-CN" sz="4000" i="1" spc="300" dirty="0">
                <a:solidFill>
                  <a:srgbClr val="C7090C"/>
                </a:solidFill>
                <a:latin typeface="思源黑体 CN Heavy" pitchFamily="34" charset="-122"/>
                <a:ea typeface="思源黑体 CN Heavy" pitchFamily="34" charset="-122"/>
                <a:sym typeface="+mn-ea"/>
              </a:rPr>
              <a:t>桐柏县住建局《关于大力推进装配式建筑发展的实施意见》的政策解读</a:t>
            </a:r>
            <a:endParaRPr lang="en-US" altLang="zh-CN" sz="4000" i="1" spc="300" dirty="0">
              <a:solidFill>
                <a:srgbClr val="C7090C"/>
              </a:solidFill>
              <a:latin typeface="思源黑体 CN Heavy" pitchFamily="34" charset="-122"/>
              <a:ea typeface="思源黑体 CN Heavy" pitchFamily="34" charset="-122"/>
            </a:endParaRPr>
          </a:p>
          <a:p>
            <a:pPr lvl="0" algn="ctr" defTabSz="1219200">
              <a:defRPr/>
            </a:pPr>
            <a:endParaRPr lang="zh-CN" altLang="en-US" sz="4000" dirty="0">
              <a:blipFill>
                <a:blip r:embed="rId2"/>
                <a:stretch>
                  <a:fillRect/>
                </a:stretch>
              </a:blipFill>
              <a:latin typeface="汉仪雅酷黑简" panose="00020600040101010101" charset="-122"/>
              <a:ea typeface="汉仪雅酷黑简" panose="00020600040101010101" charset="-122"/>
              <a:cs typeface="汉仪君黑-45简"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52705" y="0"/>
            <a:ext cx="12192000" cy="6857999"/>
          </a:xfrm>
          <a:prstGeom prst="rect">
            <a:avLst/>
          </a:prstGeom>
        </p:spPr>
      </p:pic>
      <p:pic>
        <p:nvPicPr>
          <p:cNvPr id="25" name="图片 24"/>
          <p:cNvPicPr>
            <a:picLocks noChangeAspect="1"/>
          </p:cNvPicPr>
          <p:nvPr/>
        </p:nvPicPr>
        <p:blipFill>
          <a:blip r:embed="rId2"/>
          <a:srcRect b="4036"/>
          <a:stretch>
            <a:fillRect/>
          </a:stretch>
        </p:blipFill>
        <p:spPr>
          <a:xfrm>
            <a:off x="0" y="1509395"/>
            <a:ext cx="12244705" cy="5348605"/>
          </a:xfrm>
          <a:custGeom>
            <a:avLst/>
            <a:gdLst>
              <a:gd name="connsiteX0" fmla="*/ 0 w 12192000"/>
              <a:gd name="connsiteY0" fmla="*/ 0 h 5348513"/>
              <a:gd name="connsiteX1" fmla="*/ 12192000 w 12192000"/>
              <a:gd name="connsiteY1" fmla="*/ 0 h 5348513"/>
              <a:gd name="connsiteX2" fmla="*/ 12192000 w 12192000"/>
              <a:gd name="connsiteY2" fmla="*/ 5348513 h 5348513"/>
              <a:gd name="connsiteX3" fmla="*/ 0 w 12192000"/>
              <a:gd name="connsiteY3" fmla="*/ 5348513 h 5348513"/>
            </a:gdLst>
            <a:ahLst/>
            <a:cxnLst>
              <a:cxn ang="0">
                <a:pos x="connsiteX0" y="connsiteY0"/>
              </a:cxn>
              <a:cxn ang="0">
                <a:pos x="connsiteX1" y="connsiteY1"/>
              </a:cxn>
              <a:cxn ang="0">
                <a:pos x="connsiteX2" y="connsiteY2"/>
              </a:cxn>
              <a:cxn ang="0">
                <a:pos x="connsiteX3" y="connsiteY3"/>
              </a:cxn>
            </a:cxnLst>
            <a:rect l="l" t="t" r="r" b="b"/>
            <a:pathLst>
              <a:path w="12192000" h="5348513">
                <a:moveTo>
                  <a:pt x="0" y="0"/>
                </a:moveTo>
                <a:lnTo>
                  <a:pt x="12192000" y="0"/>
                </a:lnTo>
                <a:lnTo>
                  <a:pt x="12192000" y="5348513"/>
                </a:lnTo>
                <a:lnTo>
                  <a:pt x="0" y="5348513"/>
                </a:lnTo>
                <a:close/>
              </a:path>
            </a:pathLst>
          </a:custGeom>
        </p:spPr>
      </p:pic>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文本框 19"/>
          <p:cNvSpPr txBox="1"/>
          <p:nvPr/>
        </p:nvSpPr>
        <p:spPr>
          <a:xfrm>
            <a:off x="781050" y="399415"/>
            <a:ext cx="8219440" cy="583565"/>
          </a:xfrm>
          <a:prstGeom prst="rect">
            <a:avLst/>
          </a:prstGeom>
          <a:noFill/>
          <a:effectLst>
            <a:outerShdw dist="38100" dir="2700000" algn="tl" rotWithShape="0">
              <a:srgbClr val="C7090C"/>
            </a:outerShdw>
          </a:effectLst>
        </p:spPr>
        <p:txBody>
          <a:bodyPr wrap="square" rtlCol="0">
            <a:spAutoFit/>
          </a:bodyPr>
          <a:lstStyle/>
          <a:p>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rPr>
              <a:t>4、发展装配式建筑有哪些政策支持?</a:t>
            </a:r>
            <a:endPar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endParaRPr>
          </a:p>
        </p:txBody>
      </p:sp>
      <p:sp>
        <p:nvSpPr>
          <p:cNvPr id="22" name="文本框 21"/>
          <p:cNvSpPr txBox="1"/>
          <p:nvPr/>
        </p:nvSpPr>
        <p:spPr>
          <a:xfrm>
            <a:off x="1155700" y="1328420"/>
            <a:ext cx="4071620" cy="4201160"/>
          </a:xfrm>
          <a:prstGeom prst="rect">
            <a:avLst/>
          </a:prstGeom>
          <a:noFill/>
        </p:spPr>
        <p:txBody>
          <a:bodyPr wrap="square" lIns="0" tIns="0" rIns="0" bIns="0" rtlCol="0" anchor="b" anchorCtr="0">
            <a:spAutoFit/>
          </a:bodyPr>
          <a:lstStyle>
            <a:defPPr>
              <a:defRPr lang="zh-CN"/>
            </a:defPPr>
            <a:lvl1pPr algn="just" hangingPunct="0">
              <a:lnSpc>
                <a:spcPct val="150000"/>
              </a:lnSpc>
              <a:defRPr sz="1600">
                <a:solidFill>
                  <a:schemeClr val="tx1">
                    <a:lumMod val="75000"/>
                    <a:lumOff val="25000"/>
                  </a:schemeClr>
                </a:solidFill>
                <a:latin typeface="思源黑体 CN Normal" pitchFamily="34" charset="-122"/>
                <a:ea typeface="思源黑体 CN Normal" pitchFamily="34" charset="-122"/>
                <a:cs typeface="+mn-ea"/>
              </a:defRPr>
            </a:lvl1pPr>
          </a:lstStyle>
          <a:p>
            <a:pPr algn="just">
              <a:lnSpc>
                <a:spcPct val="150000"/>
              </a:lnSpc>
              <a:buClrTx/>
              <a:buSzTx/>
              <a:buNone/>
            </a:pPr>
            <a:r>
              <a:rPr lang="zh-CN" altLang="en-US" sz="1400" b="1" dirty="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t>
            </a:r>
            <a:r>
              <a:rPr lang="en-US" altLang="zh-CN" sz="2400" b="1" dirty="0">
                <a:latin typeface="仿宋" panose="02010609060101010101" charset="-122"/>
                <a:ea typeface="仿宋" panose="02010609060101010101" charset="-122"/>
                <a:cs typeface="仿宋" panose="02010609060101010101" charset="-122"/>
              </a:rPr>
              <a:t>强化用地保障</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加强财政支持</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加大金融支持</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实施税费优惠</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推行工程总承包</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优化审批服务</a:t>
            </a:r>
            <a:endParaRPr lang="en-US" altLang="zh-CN"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en-US" altLang="zh-CN" sz="2400" b="1" dirty="0">
                <a:latin typeface="仿宋" panose="02010609060101010101" charset="-122"/>
                <a:ea typeface="仿宋" panose="02010609060101010101" charset="-122"/>
                <a:cs typeface="仿宋" panose="02010609060101010101" charset="-122"/>
              </a:rPr>
              <a:t>　　鼓励项目应用</a:t>
            </a:r>
            <a:endParaRPr lang="en-US" altLang="zh-CN" sz="2400" b="1" dirty="0">
              <a:latin typeface="仿宋" panose="02010609060101010101" charset="-122"/>
              <a:ea typeface="仿宋" panose="02010609060101010101" charset="-122"/>
              <a:cs typeface="仿宋" panose="02010609060101010101" charset="-122"/>
            </a:endParaRPr>
          </a:p>
        </p:txBody>
      </p:sp>
      <p:pic>
        <p:nvPicPr>
          <p:cNvPr id="10" name="图片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27320" y="2173605"/>
            <a:ext cx="3086100" cy="381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52705" y="0"/>
            <a:ext cx="12192000" cy="6857999"/>
          </a:xfrm>
          <a:prstGeom prst="rect">
            <a:avLst/>
          </a:prstGeom>
        </p:spPr>
      </p:pic>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文本框 19"/>
          <p:cNvSpPr txBox="1"/>
          <p:nvPr/>
        </p:nvSpPr>
        <p:spPr>
          <a:xfrm>
            <a:off x="781050" y="399415"/>
            <a:ext cx="8545195" cy="583565"/>
          </a:xfrm>
          <a:prstGeom prst="rect">
            <a:avLst/>
          </a:prstGeom>
          <a:noFill/>
          <a:effectLst>
            <a:outerShdw dist="38100" dir="2700000" algn="tl" rotWithShape="0">
              <a:srgbClr val="C7090C"/>
            </a:outerShdw>
          </a:effectLst>
        </p:spPr>
        <p:txBody>
          <a:bodyPr wrap="square" rtlCol="0">
            <a:spAutoFit/>
          </a:bodyPr>
          <a:lstStyle/>
          <a:p>
            <a:r>
              <a:rPr lang="en-US" altLang="zh-CN" sz="3200" i="1" dirty="0">
                <a:gradFill>
                  <a:gsLst>
                    <a:gs pos="16000">
                      <a:srgbClr val="FBF90E"/>
                    </a:gs>
                    <a:gs pos="86000">
                      <a:srgbClr val="F35C07"/>
                    </a:gs>
                  </a:gsLst>
                  <a:lin ang="2700000" scaled="0"/>
                </a:gradFill>
                <a:latin typeface="字魂143号-正酷超级黑" panose="02010600030101010101" pitchFamily="2" charset="-122"/>
                <a:ea typeface="字魂143号-正酷超级黑" panose="02010600030101010101" pitchFamily="2" charset="-122"/>
              </a:rPr>
              <a:t>5、</a:t>
            </a:r>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rPr>
              <a:t>有哪些适用于我县的建造方式?</a:t>
            </a:r>
            <a:endPar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endParaRPr>
          </a:p>
        </p:txBody>
      </p:sp>
      <p:sp>
        <p:nvSpPr>
          <p:cNvPr id="22" name="文本框 21"/>
          <p:cNvSpPr txBox="1"/>
          <p:nvPr/>
        </p:nvSpPr>
        <p:spPr>
          <a:xfrm>
            <a:off x="1139190" y="982980"/>
            <a:ext cx="10578465" cy="5539740"/>
          </a:xfrm>
          <a:prstGeom prst="rect">
            <a:avLst/>
          </a:prstGeom>
          <a:noFill/>
        </p:spPr>
        <p:txBody>
          <a:bodyPr wrap="square" lIns="0" tIns="0" rIns="0" bIns="0" rtlCol="0">
            <a:spAutoFit/>
          </a:bodyPr>
          <a:lstStyle>
            <a:defPPr>
              <a:defRPr lang="zh-CN"/>
            </a:defPPr>
            <a:lvl1pPr algn="just" hangingPunct="0">
              <a:lnSpc>
                <a:spcPct val="150000"/>
              </a:lnSpc>
              <a:defRPr sz="1600">
                <a:solidFill>
                  <a:schemeClr val="tx1">
                    <a:lumMod val="75000"/>
                    <a:lumOff val="25000"/>
                  </a:schemeClr>
                </a:solidFill>
                <a:latin typeface="思源黑体 CN Normal" pitchFamily="34" charset="-122"/>
                <a:ea typeface="思源黑体 CN Normal" pitchFamily="34" charset="-122"/>
                <a:cs typeface="+mn-ea"/>
              </a:defRPr>
            </a:lvl1pPr>
          </a:lstStyle>
          <a:p>
            <a:pPr algn="just">
              <a:lnSpc>
                <a:spcPct val="150000"/>
              </a:lnSpc>
              <a:buClrTx/>
              <a:buSzTx/>
              <a:buNone/>
            </a:pPr>
            <a:r>
              <a:rPr lang="zh-CN" altLang="en-US" sz="1400" b="1" dirty="0">
                <a:latin typeface="微软雅黑" panose="020B0503020204020204" pitchFamily="34" charset="-122"/>
                <a:ea typeface="微软雅黑" panose="020B0503020204020204" pitchFamily="34" charset="-122"/>
              </a:rPr>
              <a:t>　     </a:t>
            </a:r>
            <a:r>
              <a:rPr lang="zh-CN" altLang="en-US" sz="2400" b="1" dirty="0">
                <a:latin typeface="仿宋" panose="02010609060101010101" charset="-122"/>
                <a:ea typeface="仿宋" panose="02010609060101010101" charset="-122"/>
                <a:cs typeface="仿宋" panose="02010609060101010101" charset="-122"/>
              </a:rPr>
              <a:t>1、在中高层以下保障性住房和商品住宅建造中鼓励使用预制内外墙板、楼梯、叠合楼板、阳台板、梁以及集成式橱柜、卫生间浴室等部品部件</a:t>
            </a:r>
            <a:endParaRPr lang="zh-CN" altLang="en-US"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zh-CN" altLang="en-US" sz="2400" b="1" dirty="0">
                <a:latin typeface="仿宋" panose="02010609060101010101" charset="-122"/>
                <a:ea typeface="仿宋" panose="02010609060101010101" charset="-122"/>
                <a:cs typeface="仿宋" panose="02010609060101010101" charset="-122"/>
              </a:rPr>
              <a:t>　　2、在政府投资的公共建筑，以及单体建筑面积超过2万平方米的机场、车站、宾馆、饭店、商场、写字楼等大型公共建筑、大跨度工业厂房建造中优先采用装配式钢结构建筑</a:t>
            </a:r>
            <a:endParaRPr lang="zh-CN" altLang="en-US"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zh-CN" altLang="en-US" sz="2400" b="1" dirty="0">
                <a:latin typeface="仿宋" panose="02010609060101010101" charset="-122"/>
                <a:ea typeface="仿宋" panose="02010609060101010101" charset="-122"/>
                <a:cs typeface="仿宋" panose="02010609060101010101" charset="-122"/>
              </a:rPr>
              <a:t>　　3、在风景名胜区及园林景观、仿古建筑等领域，以及低层高档商品住宅中鼓励适当发展现代装配式木结构建筑</a:t>
            </a:r>
            <a:endParaRPr lang="zh-CN" altLang="en-US"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zh-CN" altLang="en-US" sz="2400" b="1" dirty="0">
                <a:latin typeface="仿宋" panose="02010609060101010101" charset="-122"/>
                <a:ea typeface="仿宋" panose="02010609060101010101" charset="-122"/>
                <a:cs typeface="仿宋" panose="02010609060101010101" charset="-122"/>
              </a:rPr>
              <a:t>　　4、在农房建造中积极推广轻钢结构建筑</a:t>
            </a:r>
            <a:endParaRPr lang="zh-CN" altLang="en-US" sz="2400" b="1" dirty="0">
              <a:latin typeface="仿宋" panose="02010609060101010101" charset="-122"/>
              <a:ea typeface="仿宋" panose="02010609060101010101" charset="-122"/>
              <a:cs typeface="仿宋" panose="02010609060101010101" charset="-122"/>
            </a:endParaRPr>
          </a:p>
          <a:p>
            <a:pPr algn="just">
              <a:lnSpc>
                <a:spcPct val="150000"/>
              </a:lnSpc>
              <a:buClrTx/>
              <a:buSzTx/>
              <a:buNone/>
            </a:pPr>
            <a:r>
              <a:rPr lang="zh-CN" altLang="en-US" sz="2400" b="1" dirty="0">
                <a:latin typeface="仿宋" panose="02010609060101010101" charset="-122"/>
                <a:ea typeface="仿宋" panose="02010609060101010101" charset="-122"/>
                <a:cs typeface="仿宋" panose="02010609060101010101" charset="-122"/>
              </a:rPr>
              <a:t>　　5、在城市桥梁、管道管廊等市政基础设施建造中积极采用装配式部品部件建造</a:t>
            </a:r>
            <a:endParaRPr lang="zh-CN" altLang="en-US" sz="2400" b="1" dirty="0">
              <a:latin typeface="仿宋" panose="02010609060101010101" charset="-122"/>
              <a:ea typeface="仿宋" panose="02010609060101010101" charset="-122"/>
              <a:cs typeface="仿宋" panose="02010609060101010101" charset="-122"/>
            </a:endParaRPr>
          </a:p>
        </p:txBody>
      </p:sp>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9326240" y="4025038"/>
            <a:ext cx="2205322" cy="22053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98978978978978"/>
          <p:cNvPicPr>
            <a:picLocks noChangeAspect="1"/>
          </p:cNvPicPr>
          <p:nvPr/>
        </p:nvPicPr>
        <p:blipFill>
          <a:blip r:embed="rId1" cstate="print"/>
          <a:stretch>
            <a:fillRect/>
          </a:stretch>
        </p:blipFill>
        <p:spPr>
          <a:xfrm>
            <a:off x="0" y="0"/>
            <a:ext cx="12192000" cy="6856730"/>
          </a:xfrm>
          <a:prstGeom prst="rect">
            <a:avLst/>
          </a:prstGeom>
        </p:spPr>
      </p:pic>
      <p:sp>
        <p:nvSpPr>
          <p:cNvPr id="57" name="矩形 56"/>
          <p:cNvSpPr/>
          <p:nvPr/>
        </p:nvSpPr>
        <p:spPr>
          <a:xfrm>
            <a:off x="1588135" y="1397000"/>
            <a:ext cx="10177780" cy="3323590"/>
          </a:xfrm>
          <a:prstGeom prst="rect">
            <a:avLst/>
          </a:prstGeom>
        </p:spPr>
        <p:txBody>
          <a:bodyPr wrap="square" lIns="0" tIns="0" rIns="0" bIns="0">
            <a:spAutoFit/>
          </a:bodyPr>
          <a:lstStyle/>
          <a:p>
            <a:pPr algn="ctr" fontAlgn="base">
              <a:spcBef>
                <a:spcPct val="0"/>
              </a:spcBef>
              <a:spcAft>
                <a:spcPct val="0"/>
              </a:spcAft>
              <a:buFont typeface="汉仪君黑-45简" panose="020B0604020202020204" charset="-122"/>
              <a:buNone/>
            </a:pPr>
            <a:r>
              <a:rPr lang="en-US" altLang="zh-CN" sz="2400" b="1" dirty="0">
                <a:latin typeface="仿宋" panose="02010609060101010101" charset="-122"/>
                <a:ea typeface="仿宋" panose="02010609060101010101" charset="-122"/>
                <a:cs typeface="仿宋" panose="02010609060101010101" charset="-122"/>
                <a:sym typeface="+mn-ea"/>
              </a:rPr>
              <a:t>   </a:t>
            </a:r>
            <a:r>
              <a:rPr lang="zh-CN" altLang="en-US" sz="2400" b="1" dirty="0">
                <a:latin typeface="仿宋" panose="02010609060101010101" charset="-122"/>
                <a:ea typeface="仿宋" panose="02010609060101010101" charset="-122"/>
                <a:cs typeface="仿宋" panose="02010609060101010101" charset="-122"/>
                <a:sym typeface="+mn-ea"/>
              </a:rPr>
              <a:t>装配式建筑是目前我国正在大力推广应用的绿色环保建筑形式，目前在正处于推广起步阶段。为贯彻落实《国务院办公厅关于大力发展装配式建筑的指导意见》(国办发〔2016〕71号)、《国务院办公厅关于促进建筑业持续健康发展的意见》(国办发〔2017〕19号)、《河南省人民政府办公厅关于大力发展装配式建筑的实施意见》(豫政办[2017]153号)精神和南阳市关于大力推进装配式建筑发展实施意见，加快桐柏县建筑业转型发展，推进绿色发展和建造方式转变，提升劳动生产效率、质量和安全水平；发挥建筑业在推进城乡一体化建设、提升区域经济发展、建设城市生态文明等方面的重要作用。</a:t>
            </a:r>
            <a:endParaRPr kumimoji="1" lang="zh-CN" altLang="en-US" sz="2400" dirty="0">
              <a:solidFill>
                <a:srgbClr val="C00000"/>
              </a:solidFill>
              <a:effectLst/>
              <a:latin typeface="汉仪君黑-45简" panose="020B0604020202020204" charset="-122"/>
              <a:ea typeface="汉仪君黑-45简" panose="020B0604020202020204" charset="-122"/>
              <a:cs typeface="+mn-ea"/>
              <a:sym typeface="+mn-lt"/>
            </a:endParaRPr>
          </a:p>
        </p:txBody>
      </p:sp>
      <p:pic>
        <p:nvPicPr>
          <p:cNvPr id="11" name="图片"/>
          <p:cNvPicPr>
            <a:picLocks noChangeAspect="1"/>
          </p:cNvPicPr>
          <p:nvPr>
            <p:custDataLst>
              <p:tags r:id="rId2"/>
            </p:custDataLst>
          </p:nvPr>
        </p:nvPicPr>
        <p:blipFill>
          <a:blip r:embed="rId3" cstate="print"/>
          <a:stretch>
            <a:fillRect/>
          </a:stretch>
        </p:blipFill>
        <p:spPr>
          <a:xfrm>
            <a:off x="2984500" y="412750"/>
            <a:ext cx="6833235" cy="542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8797989"/>
          <p:cNvPicPr>
            <a:picLocks noChangeAspect="1"/>
          </p:cNvPicPr>
          <p:nvPr/>
        </p:nvPicPr>
        <p:blipFill>
          <a:blip r:embed="rId1" cstate="print"/>
          <a:stretch>
            <a:fillRect/>
          </a:stretch>
        </p:blipFill>
        <p:spPr>
          <a:xfrm>
            <a:off x="0" y="0"/>
            <a:ext cx="12192000" cy="6856730"/>
          </a:xfrm>
          <a:prstGeom prst="rect">
            <a:avLst/>
          </a:prstGeom>
        </p:spPr>
      </p:pic>
      <p:sp>
        <p:nvSpPr>
          <p:cNvPr id="7" name="圆角矩形 6"/>
          <p:cNvSpPr/>
          <p:nvPr/>
        </p:nvSpPr>
        <p:spPr>
          <a:xfrm>
            <a:off x="168910" y="164465"/>
            <a:ext cx="11854815" cy="6529070"/>
          </a:xfrm>
          <a:prstGeom prst="roundRect">
            <a:avLst>
              <a:gd name="adj" fmla="val 543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君黑-45简" panose="020B0604020202020204" charset="-122"/>
            </a:endParaRPr>
          </a:p>
        </p:txBody>
      </p:sp>
      <p:sp>
        <p:nvSpPr>
          <p:cNvPr id="32" name="任意多边形"/>
          <p:cNvSpPr>
            <a:spLocks noEditPoints="1" noChangeArrowheads="1"/>
          </p:cNvSpPr>
          <p:nvPr/>
        </p:nvSpPr>
        <p:spPr bwMode="auto">
          <a:xfrm>
            <a:off x="1628775" y="1635125"/>
            <a:ext cx="688975" cy="715645"/>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0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2147483647 w 99"/>
              <a:gd name="T47" fmla="*/ 0 h 99"/>
              <a:gd name="T48" fmla="*/ 2147483647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2147483647 h 99"/>
              <a:gd name="T64" fmla="*/ 2147483647 w 99"/>
              <a:gd name="T65" fmla="*/ 2147483647 h 99"/>
              <a:gd name="T66" fmla="*/ 2147483647 w 99"/>
              <a:gd name="T67" fmla="*/ 2147483647 h 99"/>
              <a:gd name="T68" fmla="*/ 2147483647 w 99"/>
              <a:gd name="T69" fmla="*/ 2147483647 h 99"/>
              <a:gd name="T70" fmla="*/ 2147483647 w 99"/>
              <a:gd name="T71" fmla="*/ 2147483647 h 99"/>
              <a:gd name="T72" fmla="*/ 2147483647 w 99"/>
              <a:gd name="T73" fmla="*/ 2147483647 h 99"/>
              <a:gd name="T74" fmla="*/ 2147483647 w 99"/>
              <a:gd name="T75" fmla="*/ 2147483647 h 99"/>
              <a:gd name="T76" fmla="*/ 2147483647 w 99"/>
              <a:gd name="T77" fmla="*/ 2147483647 h 99"/>
              <a:gd name="T78" fmla="*/ 2147483647 w 99"/>
              <a:gd name="T79" fmla="*/ 2147483647 h 99"/>
              <a:gd name="T80" fmla="*/ 2147483647 w 99"/>
              <a:gd name="T81" fmla="*/ 2147483647 h 99"/>
              <a:gd name="T82" fmla="*/ 2147483647 w 99"/>
              <a:gd name="T83" fmla="*/ 2147483647 h 99"/>
              <a:gd name="T84" fmla="*/ 2147483647 w 99"/>
              <a:gd name="T85" fmla="*/ 2147483647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99"/>
              <a:gd name="T131" fmla="*/ 99 w 99"/>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C00000"/>
          </a:solidFill>
          <a:ln>
            <a:noFill/>
          </a:ln>
        </p:spPr>
        <p:txBody>
          <a:bodyPr lIns="121917" tIns="60958" rIns="121917" bIns="60958"/>
          <a:lstStyle/>
          <a:p>
            <a:endParaRPr lang="zh-CN" altLang="en-US">
              <a:cs typeface="汉仪君黑-45简" panose="020B0604020202020204" charset="-122"/>
            </a:endParaRPr>
          </a:p>
        </p:txBody>
      </p:sp>
      <p:sp>
        <p:nvSpPr>
          <p:cNvPr id="18" name="文本框 17"/>
          <p:cNvSpPr txBox="1"/>
          <p:nvPr/>
        </p:nvSpPr>
        <p:spPr>
          <a:xfrm>
            <a:off x="1087120" y="459105"/>
            <a:ext cx="3783330" cy="521970"/>
          </a:xfrm>
          <a:prstGeom prst="rect">
            <a:avLst/>
          </a:prstGeom>
          <a:noFill/>
        </p:spPr>
        <p:txBody>
          <a:bodyPr wrap="square" rtlCol="0" anchor="ctr" anchorCtr="0">
            <a:spAutoFit/>
          </a:bodyPr>
          <a:lstStyle/>
          <a:p>
            <a:pPr algn="dist" fontAlgn="base">
              <a:buClrTx/>
              <a:buSzTx/>
              <a:buFont typeface="汉仪君黑-45简" panose="020B0604020202020204" charset="-122"/>
              <a:buNone/>
            </a:pPr>
            <a:r>
              <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rPr>
              <a:t>指导思想</a:t>
            </a:r>
            <a:endPar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endParaRPr>
          </a:p>
        </p:txBody>
      </p:sp>
      <p:grpSp>
        <p:nvGrpSpPr>
          <p:cNvPr id="19" name="组合 18"/>
          <p:cNvGrpSpPr/>
          <p:nvPr/>
        </p:nvGrpSpPr>
        <p:grpSpPr>
          <a:xfrm>
            <a:off x="321310" y="283845"/>
            <a:ext cx="11435715" cy="695960"/>
            <a:chOff x="750" y="523"/>
            <a:chExt cx="18009" cy="1096"/>
          </a:xfrm>
        </p:grpSpPr>
        <p:sp>
          <p:nvSpPr>
            <p:cNvPr id="20" name="星形: 五角 18"/>
            <p:cNvSpPr/>
            <p:nvPr/>
          </p:nvSpPr>
          <p:spPr>
            <a:xfrm>
              <a:off x="750" y="523"/>
              <a:ext cx="1206" cy="109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君黑-45简" panose="020B0604020202020204" charset="-122"/>
                <a:ea typeface="汉仪君黑-45简" panose="020B0604020202020204" charset="-122"/>
                <a:cs typeface="汉仪君黑-45简" panose="020B0604020202020204" charset="-122"/>
              </a:endParaRPr>
            </a:p>
          </p:txBody>
        </p:sp>
        <p:cxnSp>
          <p:nvCxnSpPr>
            <p:cNvPr id="21" name="直接连接符 20"/>
            <p:cNvCxnSpPr/>
            <p:nvPr/>
          </p:nvCxnSpPr>
          <p:spPr>
            <a:xfrm>
              <a:off x="1840" y="1486"/>
              <a:ext cx="1691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83" y="1210"/>
              <a:ext cx="1083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pic>
        <p:nvPicPr>
          <p:cNvPr id="15" name="图片 14" descr="china-pekin-forbidden-city-beijing-beijing-preview"/>
          <p:cNvPicPr>
            <a:picLocks noChangeAspect="1"/>
          </p:cNvPicPr>
          <p:nvPr/>
        </p:nvPicPr>
        <p:blipFill>
          <a:blip r:embed="rId2"/>
          <a:stretch>
            <a:fillRect/>
          </a:stretch>
        </p:blipFill>
        <p:spPr>
          <a:xfrm>
            <a:off x="2962910" y="4067810"/>
            <a:ext cx="3181985" cy="1788160"/>
          </a:xfrm>
          <a:prstGeom prst="rect">
            <a:avLst/>
          </a:prstGeom>
        </p:spPr>
      </p:pic>
      <p:pic>
        <p:nvPicPr>
          <p:cNvPr id="16" name="图片 15" descr="the-great-wall-mutianyu-beijing-great-wall-preview (1)"/>
          <p:cNvPicPr>
            <a:picLocks noChangeAspect="1"/>
          </p:cNvPicPr>
          <p:nvPr/>
        </p:nvPicPr>
        <p:blipFill>
          <a:blip r:embed="rId3" cstate="print"/>
          <a:srcRect/>
          <a:stretch>
            <a:fillRect/>
          </a:stretch>
        </p:blipFill>
        <p:spPr>
          <a:xfrm>
            <a:off x="7230745" y="4067810"/>
            <a:ext cx="3221355" cy="1858645"/>
          </a:xfrm>
          <a:prstGeom prst="rect">
            <a:avLst/>
          </a:prstGeom>
        </p:spPr>
      </p:pic>
      <p:sp>
        <p:nvSpPr>
          <p:cNvPr id="17" name="圆角矩形 16"/>
          <p:cNvSpPr/>
          <p:nvPr/>
        </p:nvSpPr>
        <p:spPr>
          <a:xfrm>
            <a:off x="2578100" y="1635125"/>
            <a:ext cx="8386445" cy="2300605"/>
          </a:xfrm>
          <a:prstGeom prst="roundRect">
            <a:avLst>
              <a:gd name="adj" fmla="val 6923"/>
            </a:avLst>
          </a:prstGeom>
          <a:solidFill>
            <a:schemeClr val="bg1"/>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汉仪君黑-45简" panose="020B0604020202020204" charset="-122"/>
            </a:endParaRPr>
          </a:p>
        </p:txBody>
      </p:sp>
      <p:sp>
        <p:nvSpPr>
          <p:cNvPr id="22" name="文本框 21"/>
          <p:cNvSpPr txBox="1"/>
          <p:nvPr/>
        </p:nvSpPr>
        <p:spPr>
          <a:xfrm>
            <a:off x="2578100" y="1628775"/>
            <a:ext cx="8386445" cy="2306955"/>
          </a:xfrm>
          <a:prstGeom prst="rect">
            <a:avLst/>
          </a:prstGeom>
          <a:noFill/>
        </p:spPr>
        <p:txBody>
          <a:bodyPr wrap="square" rtlCol="0">
            <a:spAutoFit/>
          </a:bodyPr>
          <a:lstStyle/>
          <a:p>
            <a:pPr algn="l">
              <a:lnSpc>
                <a:spcPct val="150000"/>
              </a:lnSpc>
            </a:pPr>
            <a:r>
              <a:rPr lang="zh-CN" altLang="en-US" sz="1600" dirty="0">
                <a:solidFill>
                  <a:schemeClr val="tx1">
                    <a:lumMod val="75000"/>
                    <a:lumOff val="25000"/>
                  </a:schemeClr>
                </a:solidFill>
                <a:latin typeface="汉仪君黑-45简" panose="020B0604020202020204" charset="-122"/>
                <a:ea typeface="汉仪君黑-45简" panose="020B0604020202020204" charset="-122"/>
                <a:cs typeface="+mn-ea"/>
                <a:sym typeface="汉仪君黑-45简" panose="020B0604020202020204" charset="-122"/>
              </a:rPr>
              <a:t>以党的十九大和十九届二中、三中、四中、五中、六中全会、碳达峰碳中和理论和中央城市工作会议精神为指导，牢固树立“创新、协调、绿色、开放、共享”的发展理念，贯彻“适用、经济、安全、绿色、美观”的建筑方针，坚持标准化设计、信息化管理、工厂化生产、装配化施工、一体化装修、智能化应用的发展方向，推动建造方式创新，大力发展装配式混凝土、钢结构和现代木结构等装配式建筑，不断提高装配式建筑在新建建筑中的比例，促进建筑产业转型升级和可持续发展。</a:t>
            </a:r>
            <a:endParaRPr lang="zh-CN" altLang="en-US" sz="1600" dirty="0">
              <a:solidFill>
                <a:schemeClr val="tx1">
                  <a:lumMod val="75000"/>
                  <a:lumOff val="25000"/>
                </a:schemeClr>
              </a:solidFill>
              <a:latin typeface="汉仪君黑-45简" panose="020B0604020202020204" charset="-122"/>
              <a:ea typeface="汉仪君黑-45简" panose="020B0604020202020204" charset="-122"/>
              <a:cs typeface="+mn-ea"/>
              <a:sym typeface="汉仪君黑-45简" panose="020B0604020202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013585" y="2094865"/>
            <a:ext cx="3470275" cy="3929380"/>
          </a:xfrm>
          <a:prstGeom prst="roundRect">
            <a:avLst>
              <a:gd name="adj" fmla="val 82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汉仪君黑-45简" panose="020B0604020202020204" charset="-122"/>
              <a:ea typeface="汉仪君黑-45简" panose="020B0604020202020204" charset="-122"/>
              <a:cs typeface="汉仪君黑-45简" panose="020B0604020202020204" charset="-122"/>
            </a:endParaRPr>
          </a:p>
        </p:txBody>
      </p:sp>
      <p:sp>
        <p:nvSpPr>
          <p:cNvPr id="22" name="文本框"/>
          <p:cNvSpPr>
            <a:spLocks noChangeArrowheads="1"/>
          </p:cNvSpPr>
          <p:nvPr>
            <p:custDataLst>
              <p:tags r:id="rId1"/>
            </p:custDataLst>
          </p:nvPr>
        </p:nvSpPr>
        <p:spPr bwMode="auto">
          <a:xfrm>
            <a:off x="3026410" y="2841625"/>
            <a:ext cx="14439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rPr>
              <a:t>市场主导、政府推动</a:t>
            </a:r>
            <a:endParaRPr lang="zh-CN" altLang="en-US"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endParaRPr>
          </a:p>
        </p:txBody>
      </p:sp>
      <p:sp>
        <p:nvSpPr>
          <p:cNvPr id="23" name="文本框"/>
          <p:cNvSpPr>
            <a:spLocks noChangeArrowheads="1"/>
          </p:cNvSpPr>
          <p:nvPr>
            <p:custDataLst>
              <p:tags r:id="rId2"/>
            </p:custDataLst>
          </p:nvPr>
        </p:nvSpPr>
        <p:spPr bwMode="auto">
          <a:xfrm>
            <a:off x="2201545" y="3395345"/>
            <a:ext cx="3094990"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      </a:t>
            </a:r>
            <a:r>
              <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以市场需求为导向，发挥企业主体作用。加强政府协调推动，发挥政府规划引导和政策支持作用，健全机制体制，营造有利的市场环境，激发市场活力和社会潜力，有序发展装配式建筑。</a:t>
            </a:r>
            <a:endPar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endParaRPr>
          </a:p>
        </p:txBody>
      </p:sp>
      <p:sp>
        <p:nvSpPr>
          <p:cNvPr id="24" name="椭圆 23"/>
          <p:cNvSpPr/>
          <p:nvPr/>
        </p:nvSpPr>
        <p:spPr>
          <a:xfrm>
            <a:off x="3210983" y="1688039"/>
            <a:ext cx="833545" cy="833546"/>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汉仪君黑-45简" panose="020B0604020202020204" charset="-122"/>
                <a:ea typeface="汉仪君黑-45简" panose="020B0604020202020204" charset="-122"/>
                <a:cs typeface="汉仪君黑-45简" panose="020B0604020202020204" charset="-122"/>
              </a:rPr>
              <a:t>01</a:t>
            </a:r>
            <a:endParaRPr lang="zh-CN" altLang="en-US" sz="2400" dirty="0">
              <a:latin typeface="汉仪君黑-45简" panose="020B0604020202020204" charset="-122"/>
              <a:ea typeface="汉仪君黑-45简" panose="020B0604020202020204" charset="-122"/>
              <a:cs typeface="汉仪君黑-45简" panose="020B0604020202020204" charset="-122"/>
            </a:endParaRPr>
          </a:p>
        </p:txBody>
      </p:sp>
      <p:sp>
        <p:nvSpPr>
          <p:cNvPr id="2" name="圆角矩形 1"/>
          <p:cNvSpPr/>
          <p:nvPr/>
        </p:nvSpPr>
        <p:spPr>
          <a:xfrm>
            <a:off x="6612255" y="2095500"/>
            <a:ext cx="3617595" cy="3928745"/>
          </a:xfrm>
          <a:prstGeom prst="roundRect">
            <a:avLst>
              <a:gd name="adj" fmla="val 82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汉仪君黑-45简" panose="020B0604020202020204" charset="-122"/>
              <a:ea typeface="汉仪君黑-45简" panose="020B0604020202020204" charset="-122"/>
              <a:cs typeface="汉仪君黑-45简" panose="020B0604020202020204" charset="-122"/>
            </a:endParaRPr>
          </a:p>
        </p:txBody>
      </p:sp>
      <p:sp>
        <p:nvSpPr>
          <p:cNvPr id="4" name="文本框"/>
          <p:cNvSpPr>
            <a:spLocks noChangeArrowheads="1"/>
          </p:cNvSpPr>
          <p:nvPr>
            <p:custDataLst>
              <p:tags r:id="rId3"/>
            </p:custDataLst>
          </p:nvPr>
        </p:nvSpPr>
        <p:spPr bwMode="auto">
          <a:xfrm>
            <a:off x="7720330" y="2679700"/>
            <a:ext cx="130683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Tx/>
              <a:buSzTx/>
              <a:buFontTx/>
            </a:pPr>
            <a:r>
              <a:rPr lang="zh-CN" altLang="en-US" sz="1800"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rPr>
              <a:t>示范带动、分区推进</a:t>
            </a:r>
            <a:endParaRPr lang="zh-CN" altLang="en-US" sz="1800"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endParaRPr>
          </a:p>
        </p:txBody>
      </p:sp>
      <p:sp>
        <p:nvSpPr>
          <p:cNvPr id="5" name="文本框"/>
          <p:cNvSpPr>
            <a:spLocks noChangeArrowheads="1"/>
          </p:cNvSpPr>
          <p:nvPr>
            <p:custDataLst>
              <p:tags r:id="rId4"/>
            </p:custDataLst>
          </p:nvPr>
        </p:nvSpPr>
        <p:spPr bwMode="auto">
          <a:xfrm>
            <a:off x="6731000" y="3233420"/>
            <a:ext cx="3350895"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       </a:t>
            </a:r>
            <a:r>
              <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发挥政府主导的保障性住房和政府投资的各类公共建筑项目的示范带动作用，以点带面、试点先行，结合桐柏经济社会发展状况和产业发展条件，划分重点推进区域和鼓励推进区域，加快推进装配式建筑发展。</a:t>
            </a:r>
            <a:endPar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endParaRPr>
          </a:p>
        </p:txBody>
      </p:sp>
      <p:sp>
        <p:nvSpPr>
          <p:cNvPr id="6" name="椭圆 5"/>
          <p:cNvSpPr/>
          <p:nvPr/>
        </p:nvSpPr>
        <p:spPr>
          <a:xfrm>
            <a:off x="7941310" y="1687830"/>
            <a:ext cx="833755" cy="83375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汉仪君黑-45简" panose="020B0604020202020204" charset="-122"/>
                <a:ea typeface="汉仪君黑-45简" panose="020B0604020202020204" charset="-122"/>
                <a:cs typeface="汉仪君黑-45简" panose="020B0604020202020204" charset="-122"/>
              </a:rPr>
              <a:t>02</a:t>
            </a:r>
            <a:endParaRPr lang="zh-CN" altLang="en-US" sz="2400" dirty="0">
              <a:latin typeface="汉仪君黑-45简" panose="020B0604020202020204" charset="-122"/>
              <a:ea typeface="汉仪君黑-45简" panose="020B0604020202020204" charset="-122"/>
              <a:cs typeface="汉仪君黑-45简" panose="020B0604020202020204" charset="-122"/>
            </a:endParaRPr>
          </a:p>
        </p:txBody>
      </p:sp>
      <p:sp>
        <p:nvSpPr>
          <p:cNvPr id="18" name="文本框 17"/>
          <p:cNvSpPr txBox="1"/>
          <p:nvPr/>
        </p:nvSpPr>
        <p:spPr>
          <a:xfrm>
            <a:off x="951230" y="358140"/>
            <a:ext cx="3797300" cy="521970"/>
          </a:xfrm>
          <a:prstGeom prst="rect">
            <a:avLst/>
          </a:prstGeom>
          <a:noFill/>
        </p:spPr>
        <p:txBody>
          <a:bodyPr wrap="square" rtlCol="0">
            <a:spAutoFit/>
          </a:bodyPr>
          <a:lstStyle/>
          <a:p>
            <a:pPr algn="dist" fontAlgn="base">
              <a:spcBef>
                <a:spcPct val="0"/>
              </a:spcBef>
              <a:spcAft>
                <a:spcPct val="0"/>
              </a:spcAft>
              <a:buFont typeface="汉仪君黑-45简" panose="020B0604020202020204" charset="-122"/>
              <a:buNone/>
            </a:pPr>
            <a:r>
              <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rPr>
              <a:t>基本原则</a:t>
            </a:r>
            <a:endPar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endParaRPr>
          </a:p>
        </p:txBody>
      </p:sp>
      <p:grpSp>
        <p:nvGrpSpPr>
          <p:cNvPr id="19" name="组合 18"/>
          <p:cNvGrpSpPr/>
          <p:nvPr/>
        </p:nvGrpSpPr>
        <p:grpSpPr>
          <a:xfrm>
            <a:off x="403225" y="268605"/>
            <a:ext cx="11435715" cy="695960"/>
            <a:chOff x="750" y="523"/>
            <a:chExt cx="18009" cy="1096"/>
          </a:xfrm>
        </p:grpSpPr>
        <p:sp>
          <p:nvSpPr>
            <p:cNvPr id="20" name="星形: 五角 18"/>
            <p:cNvSpPr/>
            <p:nvPr/>
          </p:nvSpPr>
          <p:spPr>
            <a:xfrm>
              <a:off x="750" y="523"/>
              <a:ext cx="1206" cy="109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君黑-45简" panose="020B0604020202020204" charset="-122"/>
                <a:ea typeface="汉仪君黑-45简" panose="020B0604020202020204" charset="-122"/>
                <a:cs typeface="汉仪君黑-45简" panose="020B0604020202020204" charset="-122"/>
              </a:endParaRPr>
            </a:p>
          </p:txBody>
        </p:sp>
        <p:cxnSp>
          <p:nvCxnSpPr>
            <p:cNvPr id="21" name="直接连接符 20"/>
            <p:cNvCxnSpPr/>
            <p:nvPr/>
          </p:nvCxnSpPr>
          <p:spPr>
            <a:xfrm>
              <a:off x="1840" y="1486"/>
              <a:ext cx="1691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83" y="1210"/>
              <a:ext cx="1083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pic>
        <p:nvPicPr>
          <p:cNvPr id="15" name="图片 14" descr="8979877"/>
          <p:cNvPicPr>
            <a:picLocks noChangeAspect="1"/>
          </p:cNvPicPr>
          <p:nvPr/>
        </p:nvPicPr>
        <p:blipFill>
          <a:blip r:embed="rId5" cstate="print"/>
          <a:srcRect/>
          <a:stretch>
            <a:fillRect/>
          </a:stretch>
        </p:blipFill>
        <p:spPr>
          <a:xfrm>
            <a:off x="1095375" y="1232535"/>
            <a:ext cx="1228090" cy="1159510"/>
          </a:xfrm>
          <a:prstGeom prst="rect">
            <a:avLst/>
          </a:prstGeom>
        </p:spPr>
      </p:pic>
      <p:pic>
        <p:nvPicPr>
          <p:cNvPr id="16" name="图片 15" descr="8979877"/>
          <p:cNvPicPr>
            <a:picLocks noChangeAspect="1"/>
          </p:cNvPicPr>
          <p:nvPr/>
        </p:nvPicPr>
        <p:blipFill>
          <a:blip r:embed="rId5" cstate="print"/>
          <a:srcRect/>
          <a:stretch>
            <a:fillRect/>
          </a:stretch>
        </p:blipFill>
        <p:spPr>
          <a:xfrm>
            <a:off x="5603240" y="1232535"/>
            <a:ext cx="1228090" cy="1159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Tm="5000">
        <p14:pa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29"/>
          <p:cNvSpPr/>
          <p:nvPr/>
        </p:nvSpPr>
        <p:spPr>
          <a:xfrm>
            <a:off x="4850765" y="3172460"/>
            <a:ext cx="924560" cy="1015365"/>
          </a:xfrm>
          <a:custGeom>
            <a:avLst/>
            <a:gdLst>
              <a:gd name="connsiteX0" fmla="*/ 120606 w 298726"/>
              <a:gd name="connsiteY0" fmla="*/ 93332 h 327554"/>
              <a:gd name="connsiteX1" fmla="*/ 141120 w 298726"/>
              <a:gd name="connsiteY1" fmla="*/ 72820 h 327554"/>
              <a:gd name="connsiteX2" fmla="*/ 157611 w 298726"/>
              <a:gd name="connsiteY2" fmla="*/ 72820 h 327554"/>
              <a:gd name="connsiteX3" fmla="*/ 178120 w 298726"/>
              <a:gd name="connsiteY3" fmla="*/ 93332 h 327554"/>
              <a:gd name="connsiteX4" fmla="*/ 178120 w 298726"/>
              <a:gd name="connsiteY4" fmla="*/ 142339 h 327554"/>
              <a:gd name="connsiteX5" fmla="*/ 120606 w 298726"/>
              <a:gd name="connsiteY5" fmla="*/ 142339 h 327554"/>
              <a:gd name="connsiteX6" fmla="*/ 120606 w 298726"/>
              <a:gd name="connsiteY6" fmla="*/ 93332 h 327554"/>
              <a:gd name="connsiteX7" fmla="*/ 149363 w 298726"/>
              <a:gd name="connsiteY7" fmla="*/ 13675 h 327554"/>
              <a:gd name="connsiteX8" fmla="*/ 172096 w 298726"/>
              <a:gd name="connsiteY8" fmla="*/ 36406 h 327554"/>
              <a:gd name="connsiteX9" fmla="*/ 149363 w 298726"/>
              <a:gd name="connsiteY9" fmla="*/ 59139 h 327554"/>
              <a:gd name="connsiteX10" fmla="*/ 126629 w 298726"/>
              <a:gd name="connsiteY10" fmla="*/ 36406 h 327554"/>
              <a:gd name="connsiteX11" fmla="*/ 149363 w 298726"/>
              <a:gd name="connsiteY11" fmla="*/ 13675 h 327554"/>
              <a:gd name="connsiteX12" fmla="*/ 106931 w 298726"/>
              <a:gd name="connsiteY12" fmla="*/ 93332 h 327554"/>
              <a:gd name="connsiteX13" fmla="*/ 106931 w 298726"/>
              <a:gd name="connsiteY13" fmla="*/ 149181 h 327554"/>
              <a:gd name="connsiteX14" fmla="*/ 113768 w 298726"/>
              <a:gd name="connsiteY14" fmla="*/ 156016 h 327554"/>
              <a:gd name="connsiteX15" fmla="*/ 184960 w 298726"/>
              <a:gd name="connsiteY15" fmla="*/ 156016 h 327554"/>
              <a:gd name="connsiteX16" fmla="*/ 191797 w 298726"/>
              <a:gd name="connsiteY16" fmla="*/ 149181 h 327554"/>
              <a:gd name="connsiteX17" fmla="*/ 191797 w 298726"/>
              <a:gd name="connsiteY17" fmla="*/ 93332 h 327554"/>
              <a:gd name="connsiteX18" fmla="*/ 173865 w 298726"/>
              <a:gd name="connsiteY18" fmla="*/ 63264 h 327554"/>
              <a:gd name="connsiteX19" fmla="*/ 185774 w 298726"/>
              <a:gd name="connsiteY19" fmla="*/ 36406 h 327554"/>
              <a:gd name="connsiteX20" fmla="*/ 149363 w 298726"/>
              <a:gd name="connsiteY20" fmla="*/ 0 h 327554"/>
              <a:gd name="connsiteX21" fmla="*/ 112954 w 298726"/>
              <a:gd name="connsiteY21" fmla="*/ 36406 h 327554"/>
              <a:gd name="connsiteX22" fmla="*/ 124863 w 298726"/>
              <a:gd name="connsiteY22" fmla="*/ 63264 h 327554"/>
              <a:gd name="connsiteX23" fmla="*/ 106931 w 298726"/>
              <a:gd name="connsiteY23" fmla="*/ 93332 h 327554"/>
              <a:gd name="connsiteX24" fmla="*/ 285051 w 298726"/>
              <a:gd name="connsiteY24" fmla="*/ 313875 h 327554"/>
              <a:gd name="connsiteX25" fmla="*/ 227534 w 298726"/>
              <a:gd name="connsiteY25" fmla="*/ 313875 h 327554"/>
              <a:gd name="connsiteX26" fmla="*/ 227534 w 298726"/>
              <a:gd name="connsiteY26" fmla="*/ 264866 h 327554"/>
              <a:gd name="connsiteX27" fmla="*/ 248049 w 298726"/>
              <a:gd name="connsiteY27" fmla="*/ 244353 h 327554"/>
              <a:gd name="connsiteX28" fmla="*/ 264537 w 298726"/>
              <a:gd name="connsiteY28" fmla="*/ 244353 h 327554"/>
              <a:gd name="connsiteX29" fmla="*/ 285050 w 298726"/>
              <a:gd name="connsiteY29" fmla="*/ 264866 h 327554"/>
              <a:gd name="connsiteX30" fmla="*/ 285051 w 298726"/>
              <a:gd name="connsiteY30" fmla="*/ 313875 h 327554"/>
              <a:gd name="connsiteX31" fmla="*/ 256291 w 298726"/>
              <a:gd name="connsiteY31" fmla="*/ 185212 h 327554"/>
              <a:gd name="connsiteX32" fmla="*/ 279025 w 298726"/>
              <a:gd name="connsiteY32" fmla="*/ 207948 h 327554"/>
              <a:gd name="connsiteX33" fmla="*/ 256291 w 298726"/>
              <a:gd name="connsiteY33" fmla="*/ 230679 h 327554"/>
              <a:gd name="connsiteX34" fmla="*/ 233559 w 298726"/>
              <a:gd name="connsiteY34" fmla="*/ 207948 h 327554"/>
              <a:gd name="connsiteX35" fmla="*/ 256291 w 298726"/>
              <a:gd name="connsiteY35" fmla="*/ 185212 h 327554"/>
              <a:gd name="connsiteX36" fmla="*/ 280794 w 298726"/>
              <a:gd name="connsiteY36" fmla="*/ 234798 h 327554"/>
              <a:gd name="connsiteX37" fmla="*/ 292700 w 298726"/>
              <a:gd name="connsiteY37" fmla="*/ 207948 h 327554"/>
              <a:gd name="connsiteX38" fmla="*/ 256291 w 298726"/>
              <a:gd name="connsiteY38" fmla="*/ 171532 h 327554"/>
              <a:gd name="connsiteX39" fmla="*/ 219883 w 298726"/>
              <a:gd name="connsiteY39" fmla="*/ 207948 h 327554"/>
              <a:gd name="connsiteX40" fmla="*/ 231787 w 298726"/>
              <a:gd name="connsiteY40" fmla="*/ 234798 h 327554"/>
              <a:gd name="connsiteX41" fmla="*/ 213857 w 298726"/>
              <a:gd name="connsiteY41" fmla="*/ 264866 h 327554"/>
              <a:gd name="connsiteX42" fmla="*/ 213857 w 298726"/>
              <a:gd name="connsiteY42" fmla="*/ 320712 h 327554"/>
              <a:gd name="connsiteX43" fmla="*/ 220697 w 298726"/>
              <a:gd name="connsiteY43" fmla="*/ 327555 h 327554"/>
              <a:gd name="connsiteX44" fmla="*/ 291889 w 298726"/>
              <a:gd name="connsiteY44" fmla="*/ 327555 h 327554"/>
              <a:gd name="connsiteX45" fmla="*/ 298727 w 298726"/>
              <a:gd name="connsiteY45" fmla="*/ 320712 h 327554"/>
              <a:gd name="connsiteX46" fmla="*/ 298727 w 298726"/>
              <a:gd name="connsiteY46" fmla="*/ 264866 h 327554"/>
              <a:gd name="connsiteX47" fmla="*/ 280794 w 298726"/>
              <a:gd name="connsiteY47" fmla="*/ 234798 h 327554"/>
              <a:gd name="connsiteX48" fmla="*/ 71194 w 298726"/>
              <a:gd name="connsiteY48" fmla="*/ 313875 h 327554"/>
              <a:gd name="connsiteX49" fmla="*/ 13677 w 298726"/>
              <a:gd name="connsiteY49" fmla="*/ 313875 h 327554"/>
              <a:gd name="connsiteX50" fmla="*/ 13677 w 298726"/>
              <a:gd name="connsiteY50" fmla="*/ 264866 h 327554"/>
              <a:gd name="connsiteX51" fmla="*/ 34192 w 298726"/>
              <a:gd name="connsiteY51" fmla="*/ 244353 h 327554"/>
              <a:gd name="connsiteX52" fmla="*/ 50681 w 298726"/>
              <a:gd name="connsiteY52" fmla="*/ 244353 h 327554"/>
              <a:gd name="connsiteX53" fmla="*/ 71192 w 298726"/>
              <a:gd name="connsiteY53" fmla="*/ 264866 h 327554"/>
              <a:gd name="connsiteX54" fmla="*/ 71194 w 298726"/>
              <a:gd name="connsiteY54" fmla="*/ 313875 h 327554"/>
              <a:gd name="connsiteX55" fmla="*/ 42437 w 298726"/>
              <a:gd name="connsiteY55" fmla="*/ 185212 h 327554"/>
              <a:gd name="connsiteX56" fmla="*/ 65169 w 298726"/>
              <a:gd name="connsiteY56" fmla="*/ 207948 h 327554"/>
              <a:gd name="connsiteX57" fmla="*/ 42437 w 298726"/>
              <a:gd name="connsiteY57" fmla="*/ 230679 h 327554"/>
              <a:gd name="connsiteX58" fmla="*/ 19704 w 298726"/>
              <a:gd name="connsiteY58" fmla="*/ 207948 h 327554"/>
              <a:gd name="connsiteX59" fmla="*/ 42437 w 298726"/>
              <a:gd name="connsiteY59" fmla="*/ 185212 h 327554"/>
              <a:gd name="connsiteX60" fmla="*/ 84869 w 298726"/>
              <a:gd name="connsiteY60" fmla="*/ 320712 h 327554"/>
              <a:gd name="connsiteX61" fmla="*/ 84869 w 298726"/>
              <a:gd name="connsiteY61" fmla="*/ 264866 h 327554"/>
              <a:gd name="connsiteX62" fmla="*/ 66937 w 298726"/>
              <a:gd name="connsiteY62" fmla="*/ 234798 h 327554"/>
              <a:gd name="connsiteX63" fmla="*/ 78846 w 298726"/>
              <a:gd name="connsiteY63" fmla="*/ 207948 h 327554"/>
              <a:gd name="connsiteX64" fmla="*/ 42437 w 298726"/>
              <a:gd name="connsiteY64" fmla="*/ 171532 h 327554"/>
              <a:gd name="connsiteX65" fmla="*/ 6026 w 298726"/>
              <a:gd name="connsiteY65" fmla="*/ 207948 h 327554"/>
              <a:gd name="connsiteX66" fmla="*/ 17933 w 298726"/>
              <a:gd name="connsiteY66" fmla="*/ 234798 h 327554"/>
              <a:gd name="connsiteX67" fmla="*/ 0 w 298726"/>
              <a:gd name="connsiteY67" fmla="*/ 264866 h 327554"/>
              <a:gd name="connsiteX68" fmla="*/ 0 w 298726"/>
              <a:gd name="connsiteY68" fmla="*/ 320712 h 327554"/>
              <a:gd name="connsiteX69" fmla="*/ 6840 w 298726"/>
              <a:gd name="connsiteY69" fmla="*/ 327555 h 327554"/>
              <a:gd name="connsiteX70" fmla="*/ 78032 w 298726"/>
              <a:gd name="connsiteY70" fmla="*/ 327555 h 327554"/>
              <a:gd name="connsiteX71" fmla="*/ 84869 w 298726"/>
              <a:gd name="connsiteY71" fmla="*/ 320712 h 327554"/>
              <a:gd name="connsiteX72" fmla="*/ 149363 w 298726"/>
              <a:gd name="connsiteY72" fmla="*/ 185490 h 327554"/>
              <a:gd name="connsiteX73" fmla="*/ 142526 w 298726"/>
              <a:gd name="connsiteY73" fmla="*/ 192333 h 327554"/>
              <a:gd name="connsiteX74" fmla="*/ 142526 w 298726"/>
              <a:gd name="connsiteY74" fmla="*/ 231770 h 327554"/>
              <a:gd name="connsiteX75" fmla="*/ 114639 w 298726"/>
              <a:gd name="connsiteY75" fmla="*/ 259655 h 327554"/>
              <a:gd name="connsiteX76" fmla="*/ 114639 w 298726"/>
              <a:gd name="connsiteY76" fmla="*/ 269324 h 327554"/>
              <a:gd name="connsiteX77" fmla="*/ 119473 w 298726"/>
              <a:gd name="connsiteY77" fmla="*/ 271332 h 327554"/>
              <a:gd name="connsiteX78" fmla="*/ 124307 w 298726"/>
              <a:gd name="connsiteY78" fmla="*/ 269324 h 327554"/>
              <a:gd name="connsiteX79" fmla="*/ 149363 w 298726"/>
              <a:gd name="connsiteY79" fmla="*/ 244271 h 327554"/>
              <a:gd name="connsiteX80" fmla="*/ 174421 w 298726"/>
              <a:gd name="connsiteY80" fmla="*/ 269324 h 327554"/>
              <a:gd name="connsiteX81" fmla="*/ 179253 w 298726"/>
              <a:gd name="connsiteY81" fmla="*/ 271332 h 327554"/>
              <a:gd name="connsiteX82" fmla="*/ 184087 w 298726"/>
              <a:gd name="connsiteY82" fmla="*/ 269324 h 327554"/>
              <a:gd name="connsiteX83" fmla="*/ 184087 w 298726"/>
              <a:gd name="connsiteY83" fmla="*/ 259655 h 327554"/>
              <a:gd name="connsiteX84" fmla="*/ 156202 w 298726"/>
              <a:gd name="connsiteY84" fmla="*/ 231770 h 327554"/>
              <a:gd name="connsiteX85" fmla="*/ 156202 w 298726"/>
              <a:gd name="connsiteY85" fmla="*/ 192333 h 327554"/>
              <a:gd name="connsiteX86" fmla="*/ 149363 w 298726"/>
              <a:gd name="connsiteY86" fmla="*/ 185490 h 32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98726" h="327554">
                <a:moveTo>
                  <a:pt x="120606" y="93332"/>
                </a:moveTo>
                <a:cubicBezTo>
                  <a:pt x="120606" y="82020"/>
                  <a:pt x="129806" y="72820"/>
                  <a:pt x="141120" y="72820"/>
                </a:cubicBezTo>
                <a:lnTo>
                  <a:pt x="157611" y="72820"/>
                </a:lnTo>
                <a:cubicBezTo>
                  <a:pt x="168920" y="72820"/>
                  <a:pt x="178120" y="82020"/>
                  <a:pt x="178120" y="93332"/>
                </a:cubicBezTo>
                <a:lnTo>
                  <a:pt x="178120" y="142339"/>
                </a:lnTo>
                <a:lnTo>
                  <a:pt x="120606" y="142339"/>
                </a:lnTo>
                <a:lnTo>
                  <a:pt x="120606" y="93332"/>
                </a:lnTo>
                <a:close/>
                <a:moveTo>
                  <a:pt x="149363" y="13675"/>
                </a:moveTo>
                <a:cubicBezTo>
                  <a:pt x="161897" y="13675"/>
                  <a:pt x="172096" y="23874"/>
                  <a:pt x="172096" y="36406"/>
                </a:cubicBezTo>
                <a:cubicBezTo>
                  <a:pt x="172099" y="48940"/>
                  <a:pt x="161897" y="59139"/>
                  <a:pt x="149363" y="59139"/>
                </a:cubicBezTo>
                <a:cubicBezTo>
                  <a:pt x="136829" y="59139"/>
                  <a:pt x="126629" y="48940"/>
                  <a:pt x="126629" y="36406"/>
                </a:cubicBezTo>
                <a:cubicBezTo>
                  <a:pt x="126632" y="23874"/>
                  <a:pt x="136829" y="13675"/>
                  <a:pt x="149363" y="13675"/>
                </a:cubicBezTo>
                <a:close/>
                <a:moveTo>
                  <a:pt x="106931" y="93332"/>
                </a:moveTo>
                <a:lnTo>
                  <a:pt x="106931" y="149181"/>
                </a:lnTo>
                <a:cubicBezTo>
                  <a:pt x="106931" y="152955"/>
                  <a:pt x="109992" y="156016"/>
                  <a:pt x="113768" y="156016"/>
                </a:cubicBezTo>
                <a:lnTo>
                  <a:pt x="184960" y="156016"/>
                </a:lnTo>
                <a:cubicBezTo>
                  <a:pt x="188737" y="156016"/>
                  <a:pt x="191797" y="152955"/>
                  <a:pt x="191797" y="149181"/>
                </a:cubicBezTo>
                <a:lnTo>
                  <a:pt x="191797" y="93332"/>
                </a:lnTo>
                <a:cubicBezTo>
                  <a:pt x="191797" y="80360"/>
                  <a:pt x="184536" y="69053"/>
                  <a:pt x="173865" y="63264"/>
                </a:cubicBezTo>
                <a:cubicBezTo>
                  <a:pt x="181161" y="56602"/>
                  <a:pt x="185774" y="47046"/>
                  <a:pt x="185774" y="36406"/>
                </a:cubicBezTo>
                <a:cubicBezTo>
                  <a:pt x="185774" y="16332"/>
                  <a:pt x="169440" y="0"/>
                  <a:pt x="149363" y="0"/>
                </a:cubicBezTo>
                <a:cubicBezTo>
                  <a:pt x="129286" y="-3"/>
                  <a:pt x="112954" y="16331"/>
                  <a:pt x="112954" y="36406"/>
                </a:cubicBezTo>
                <a:cubicBezTo>
                  <a:pt x="112954" y="47045"/>
                  <a:pt x="117568" y="56602"/>
                  <a:pt x="124863" y="63264"/>
                </a:cubicBezTo>
                <a:cubicBezTo>
                  <a:pt x="114191" y="69053"/>
                  <a:pt x="106931" y="80360"/>
                  <a:pt x="106931" y="93332"/>
                </a:cubicBezTo>
                <a:close/>
                <a:moveTo>
                  <a:pt x="285051" y="313875"/>
                </a:moveTo>
                <a:lnTo>
                  <a:pt x="227534" y="313875"/>
                </a:lnTo>
                <a:lnTo>
                  <a:pt x="227534" y="264866"/>
                </a:lnTo>
                <a:cubicBezTo>
                  <a:pt x="227534" y="253554"/>
                  <a:pt x="236735" y="244353"/>
                  <a:pt x="248049" y="244353"/>
                </a:cubicBezTo>
                <a:lnTo>
                  <a:pt x="264537" y="244353"/>
                </a:lnTo>
                <a:cubicBezTo>
                  <a:pt x="275849" y="244353"/>
                  <a:pt x="285050" y="253554"/>
                  <a:pt x="285050" y="264866"/>
                </a:cubicBezTo>
                <a:lnTo>
                  <a:pt x="285051" y="313875"/>
                </a:lnTo>
                <a:close/>
                <a:moveTo>
                  <a:pt x="256291" y="185212"/>
                </a:moveTo>
                <a:cubicBezTo>
                  <a:pt x="268825" y="185212"/>
                  <a:pt x="279025" y="195411"/>
                  <a:pt x="279025" y="207948"/>
                </a:cubicBezTo>
                <a:cubicBezTo>
                  <a:pt x="279025" y="220479"/>
                  <a:pt x="268825" y="230679"/>
                  <a:pt x="256291" y="230679"/>
                </a:cubicBezTo>
                <a:cubicBezTo>
                  <a:pt x="243757" y="230679"/>
                  <a:pt x="233559" y="220480"/>
                  <a:pt x="233559" y="207948"/>
                </a:cubicBezTo>
                <a:cubicBezTo>
                  <a:pt x="233558" y="195411"/>
                  <a:pt x="243757" y="185212"/>
                  <a:pt x="256291" y="185212"/>
                </a:cubicBezTo>
                <a:close/>
                <a:moveTo>
                  <a:pt x="280794" y="234798"/>
                </a:moveTo>
                <a:cubicBezTo>
                  <a:pt x="288089" y="228136"/>
                  <a:pt x="292700" y="218580"/>
                  <a:pt x="292700" y="207948"/>
                </a:cubicBezTo>
                <a:cubicBezTo>
                  <a:pt x="292700" y="187868"/>
                  <a:pt x="276366" y="171532"/>
                  <a:pt x="256291" y="171532"/>
                </a:cubicBezTo>
                <a:cubicBezTo>
                  <a:pt x="236214" y="171532"/>
                  <a:pt x="219883" y="187868"/>
                  <a:pt x="219883" y="207948"/>
                </a:cubicBezTo>
                <a:cubicBezTo>
                  <a:pt x="219883" y="218580"/>
                  <a:pt x="224494" y="228136"/>
                  <a:pt x="231787" y="234798"/>
                </a:cubicBezTo>
                <a:cubicBezTo>
                  <a:pt x="221119" y="240590"/>
                  <a:pt x="213857" y="251897"/>
                  <a:pt x="213857" y="264866"/>
                </a:cubicBezTo>
                <a:lnTo>
                  <a:pt x="213857" y="320712"/>
                </a:lnTo>
                <a:cubicBezTo>
                  <a:pt x="213857" y="324491"/>
                  <a:pt x="216921" y="327555"/>
                  <a:pt x="220697" y="327555"/>
                </a:cubicBezTo>
                <a:lnTo>
                  <a:pt x="291889" y="327555"/>
                </a:lnTo>
                <a:cubicBezTo>
                  <a:pt x="295666" y="327555"/>
                  <a:pt x="298727" y="324491"/>
                  <a:pt x="298727" y="320712"/>
                </a:cubicBezTo>
                <a:lnTo>
                  <a:pt x="298727" y="264866"/>
                </a:lnTo>
                <a:cubicBezTo>
                  <a:pt x="298726" y="251897"/>
                  <a:pt x="291464" y="240590"/>
                  <a:pt x="280794" y="234798"/>
                </a:cubicBezTo>
                <a:close/>
                <a:moveTo>
                  <a:pt x="71194" y="313875"/>
                </a:moveTo>
                <a:lnTo>
                  <a:pt x="13677" y="313875"/>
                </a:lnTo>
                <a:lnTo>
                  <a:pt x="13677" y="264866"/>
                </a:lnTo>
                <a:cubicBezTo>
                  <a:pt x="13677" y="253554"/>
                  <a:pt x="22878" y="244353"/>
                  <a:pt x="34192" y="244353"/>
                </a:cubicBezTo>
                <a:lnTo>
                  <a:pt x="50681" y="244353"/>
                </a:lnTo>
                <a:cubicBezTo>
                  <a:pt x="61992" y="244353"/>
                  <a:pt x="71192" y="253554"/>
                  <a:pt x="71192" y="264866"/>
                </a:cubicBezTo>
                <a:lnTo>
                  <a:pt x="71194" y="313875"/>
                </a:lnTo>
                <a:close/>
                <a:moveTo>
                  <a:pt x="42437" y="185212"/>
                </a:moveTo>
                <a:cubicBezTo>
                  <a:pt x="54971" y="185212"/>
                  <a:pt x="65169" y="195411"/>
                  <a:pt x="65169" y="207948"/>
                </a:cubicBezTo>
                <a:cubicBezTo>
                  <a:pt x="65169" y="220479"/>
                  <a:pt x="54971" y="230679"/>
                  <a:pt x="42437" y="230679"/>
                </a:cubicBezTo>
                <a:cubicBezTo>
                  <a:pt x="29903" y="230679"/>
                  <a:pt x="19704" y="220480"/>
                  <a:pt x="19704" y="207948"/>
                </a:cubicBezTo>
                <a:cubicBezTo>
                  <a:pt x="19703" y="195411"/>
                  <a:pt x="29901" y="185212"/>
                  <a:pt x="42437" y="185212"/>
                </a:cubicBezTo>
                <a:close/>
                <a:moveTo>
                  <a:pt x="84869" y="320712"/>
                </a:moveTo>
                <a:lnTo>
                  <a:pt x="84869" y="264866"/>
                </a:lnTo>
                <a:cubicBezTo>
                  <a:pt x="84869" y="251897"/>
                  <a:pt x="77610" y="240590"/>
                  <a:pt x="66937" y="234798"/>
                </a:cubicBezTo>
                <a:cubicBezTo>
                  <a:pt x="74232" y="228136"/>
                  <a:pt x="78846" y="218580"/>
                  <a:pt x="78846" y="207948"/>
                </a:cubicBezTo>
                <a:cubicBezTo>
                  <a:pt x="78848" y="187868"/>
                  <a:pt x="62511" y="171532"/>
                  <a:pt x="42437" y="171532"/>
                </a:cubicBezTo>
                <a:cubicBezTo>
                  <a:pt x="22361" y="171532"/>
                  <a:pt x="6026" y="187868"/>
                  <a:pt x="6026" y="207948"/>
                </a:cubicBezTo>
                <a:cubicBezTo>
                  <a:pt x="6026" y="218580"/>
                  <a:pt x="10637" y="228136"/>
                  <a:pt x="17933" y="234798"/>
                </a:cubicBezTo>
                <a:cubicBezTo>
                  <a:pt x="7259" y="240590"/>
                  <a:pt x="0" y="251897"/>
                  <a:pt x="0" y="264866"/>
                </a:cubicBezTo>
                <a:lnTo>
                  <a:pt x="0" y="320712"/>
                </a:lnTo>
                <a:cubicBezTo>
                  <a:pt x="0" y="324491"/>
                  <a:pt x="3061" y="327555"/>
                  <a:pt x="6840" y="327555"/>
                </a:cubicBezTo>
                <a:lnTo>
                  <a:pt x="78032" y="327555"/>
                </a:lnTo>
                <a:cubicBezTo>
                  <a:pt x="81808" y="327555"/>
                  <a:pt x="84869" y="324491"/>
                  <a:pt x="84869" y="320712"/>
                </a:cubicBezTo>
                <a:close/>
                <a:moveTo>
                  <a:pt x="149363" y="185490"/>
                </a:moveTo>
                <a:cubicBezTo>
                  <a:pt x="145587" y="185490"/>
                  <a:pt x="142526" y="188554"/>
                  <a:pt x="142526" y="192333"/>
                </a:cubicBezTo>
                <a:lnTo>
                  <a:pt x="142526" y="231770"/>
                </a:lnTo>
                <a:lnTo>
                  <a:pt x="114639" y="259655"/>
                </a:lnTo>
                <a:cubicBezTo>
                  <a:pt x="111968" y="262327"/>
                  <a:pt x="111968" y="266652"/>
                  <a:pt x="114639" y="269324"/>
                </a:cubicBezTo>
                <a:cubicBezTo>
                  <a:pt x="115918" y="270611"/>
                  <a:pt x="117658" y="271334"/>
                  <a:pt x="119473" y="271332"/>
                </a:cubicBezTo>
                <a:cubicBezTo>
                  <a:pt x="121223" y="271332"/>
                  <a:pt x="122974" y="270663"/>
                  <a:pt x="124307" y="269324"/>
                </a:cubicBezTo>
                <a:lnTo>
                  <a:pt x="149363" y="244271"/>
                </a:lnTo>
                <a:lnTo>
                  <a:pt x="174421" y="269324"/>
                </a:lnTo>
                <a:cubicBezTo>
                  <a:pt x="175699" y="270612"/>
                  <a:pt x="177439" y="271335"/>
                  <a:pt x="179253" y="271332"/>
                </a:cubicBezTo>
                <a:cubicBezTo>
                  <a:pt x="181005" y="271332"/>
                  <a:pt x="182754" y="270663"/>
                  <a:pt x="184087" y="269324"/>
                </a:cubicBezTo>
                <a:cubicBezTo>
                  <a:pt x="186759" y="266653"/>
                  <a:pt x="186756" y="262328"/>
                  <a:pt x="184087" y="259655"/>
                </a:cubicBezTo>
                <a:lnTo>
                  <a:pt x="156202" y="231770"/>
                </a:lnTo>
                <a:lnTo>
                  <a:pt x="156202" y="192333"/>
                </a:lnTo>
                <a:cubicBezTo>
                  <a:pt x="156203" y="188553"/>
                  <a:pt x="153137" y="185490"/>
                  <a:pt x="149363" y="185490"/>
                </a:cubicBezTo>
                <a:close/>
              </a:path>
            </a:pathLst>
          </a:custGeom>
          <a:solidFill>
            <a:schemeClr val="bg1"/>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latin typeface="汉仪君黑-45简" panose="020B0604020202020204" charset="-122"/>
              <a:ea typeface="汉仪君黑-45简" panose="020B0604020202020204" charset="-122"/>
              <a:cs typeface="汉仪君黑-45简" panose="020B0604020202020204" charset="-122"/>
            </a:endParaRPr>
          </a:p>
        </p:txBody>
      </p:sp>
      <p:sp>
        <p:nvSpPr>
          <p:cNvPr id="3" name="图形 31"/>
          <p:cNvSpPr/>
          <p:nvPr/>
        </p:nvSpPr>
        <p:spPr>
          <a:xfrm>
            <a:off x="6410960" y="3442335"/>
            <a:ext cx="996950" cy="745490"/>
          </a:xfrm>
          <a:custGeom>
            <a:avLst/>
            <a:gdLst>
              <a:gd name="connsiteX0" fmla="*/ 728011 w 1903876"/>
              <a:gd name="connsiteY0" fmla="*/ 449108 h 1421398"/>
              <a:gd name="connsiteX1" fmla="*/ 281008 w 1903876"/>
              <a:gd name="connsiteY1" fmla="*/ 449108 h 1421398"/>
              <a:gd name="connsiteX2" fmla="*/ 254496 w 1903876"/>
              <a:gd name="connsiteY2" fmla="*/ 475673 h 1421398"/>
              <a:gd name="connsiteX3" fmla="*/ 281008 w 1903876"/>
              <a:gd name="connsiteY3" fmla="*/ 502165 h 1421398"/>
              <a:gd name="connsiteX4" fmla="*/ 728013 w 1903876"/>
              <a:gd name="connsiteY4" fmla="*/ 502165 h 1421398"/>
              <a:gd name="connsiteX5" fmla="*/ 754452 w 1903876"/>
              <a:gd name="connsiteY5" fmla="*/ 475673 h 1421398"/>
              <a:gd name="connsiteX6" fmla="*/ 728011 w 1903876"/>
              <a:gd name="connsiteY6" fmla="*/ 449108 h 1421398"/>
              <a:gd name="connsiteX7" fmla="*/ 728011 w 1903876"/>
              <a:gd name="connsiteY7" fmla="*/ 667405 h 1421398"/>
              <a:gd name="connsiteX8" fmla="*/ 281008 w 1903876"/>
              <a:gd name="connsiteY8" fmla="*/ 667405 h 1421398"/>
              <a:gd name="connsiteX9" fmla="*/ 254496 w 1903876"/>
              <a:gd name="connsiteY9" fmla="*/ 693967 h 1421398"/>
              <a:gd name="connsiteX10" fmla="*/ 281008 w 1903876"/>
              <a:gd name="connsiteY10" fmla="*/ 720498 h 1421398"/>
              <a:gd name="connsiteX11" fmla="*/ 728013 w 1903876"/>
              <a:gd name="connsiteY11" fmla="*/ 720498 h 1421398"/>
              <a:gd name="connsiteX12" fmla="*/ 754452 w 1903876"/>
              <a:gd name="connsiteY12" fmla="*/ 693967 h 1421398"/>
              <a:gd name="connsiteX13" fmla="*/ 728011 w 1903876"/>
              <a:gd name="connsiteY13" fmla="*/ 667405 h 1421398"/>
              <a:gd name="connsiteX14" fmla="*/ 728011 w 1903876"/>
              <a:gd name="connsiteY14" fmla="*/ 885775 h 1421398"/>
              <a:gd name="connsiteX15" fmla="*/ 281008 w 1903876"/>
              <a:gd name="connsiteY15" fmla="*/ 885775 h 1421398"/>
              <a:gd name="connsiteX16" fmla="*/ 254496 w 1903876"/>
              <a:gd name="connsiteY16" fmla="*/ 912333 h 1421398"/>
              <a:gd name="connsiteX17" fmla="*/ 281008 w 1903876"/>
              <a:gd name="connsiteY17" fmla="*/ 938864 h 1421398"/>
              <a:gd name="connsiteX18" fmla="*/ 728013 w 1903876"/>
              <a:gd name="connsiteY18" fmla="*/ 938864 h 1421398"/>
              <a:gd name="connsiteX19" fmla="*/ 754452 w 1903876"/>
              <a:gd name="connsiteY19" fmla="*/ 912333 h 1421398"/>
              <a:gd name="connsiteX20" fmla="*/ 728011 w 1903876"/>
              <a:gd name="connsiteY20" fmla="*/ 885775 h 1421398"/>
              <a:gd name="connsiteX21" fmla="*/ 1147980 w 1903876"/>
              <a:gd name="connsiteY21" fmla="*/ 475673 h 1421398"/>
              <a:gd name="connsiteX22" fmla="*/ 1174420 w 1903876"/>
              <a:gd name="connsiteY22" fmla="*/ 502165 h 1421398"/>
              <a:gd name="connsiteX23" fmla="*/ 1621419 w 1903876"/>
              <a:gd name="connsiteY23" fmla="*/ 502165 h 1421398"/>
              <a:gd name="connsiteX24" fmla="*/ 1647897 w 1903876"/>
              <a:gd name="connsiteY24" fmla="*/ 475673 h 1421398"/>
              <a:gd name="connsiteX25" fmla="*/ 1621419 w 1903876"/>
              <a:gd name="connsiteY25" fmla="*/ 449108 h 1421398"/>
              <a:gd name="connsiteX26" fmla="*/ 1174423 w 1903876"/>
              <a:gd name="connsiteY26" fmla="*/ 449108 h 1421398"/>
              <a:gd name="connsiteX27" fmla="*/ 1147980 w 1903876"/>
              <a:gd name="connsiteY27" fmla="*/ 475673 h 1421398"/>
              <a:gd name="connsiteX28" fmla="*/ 1621426 w 1903876"/>
              <a:gd name="connsiteY28" fmla="*/ 667405 h 1421398"/>
              <a:gd name="connsiteX29" fmla="*/ 1174423 w 1903876"/>
              <a:gd name="connsiteY29" fmla="*/ 667405 h 1421398"/>
              <a:gd name="connsiteX30" fmla="*/ 1147984 w 1903876"/>
              <a:gd name="connsiteY30" fmla="*/ 693967 h 1421398"/>
              <a:gd name="connsiteX31" fmla="*/ 1174423 w 1903876"/>
              <a:gd name="connsiteY31" fmla="*/ 720498 h 1421398"/>
              <a:gd name="connsiteX32" fmla="*/ 1621426 w 1903876"/>
              <a:gd name="connsiteY32" fmla="*/ 720498 h 1421398"/>
              <a:gd name="connsiteX33" fmla="*/ 1647901 w 1903876"/>
              <a:gd name="connsiteY33" fmla="*/ 693967 h 1421398"/>
              <a:gd name="connsiteX34" fmla="*/ 1621426 w 1903876"/>
              <a:gd name="connsiteY34" fmla="*/ 667405 h 1421398"/>
              <a:gd name="connsiteX35" fmla="*/ 1621426 w 1903876"/>
              <a:gd name="connsiteY35" fmla="*/ 885775 h 1421398"/>
              <a:gd name="connsiteX36" fmla="*/ 1174423 w 1903876"/>
              <a:gd name="connsiteY36" fmla="*/ 885775 h 1421398"/>
              <a:gd name="connsiteX37" fmla="*/ 1147984 w 1903876"/>
              <a:gd name="connsiteY37" fmla="*/ 912333 h 1421398"/>
              <a:gd name="connsiteX38" fmla="*/ 1174423 w 1903876"/>
              <a:gd name="connsiteY38" fmla="*/ 938864 h 1421398"/>
              <a:gd name="connsiteX39" fmla="*/ 1621426 w 1903876"/>
              <a:gd name="connsiteY39" fmla="*/ 938864 h 1421398"/>
              <a:gd name="connsiteX40" fmla="*/ 1647901 w 1903876"/>
              <a:gd name="connsiteY40" fmla="*/ 912333 h 1421398"/>
              <a:gd name="connsiteX41" fmla="*/ 1621426 w 1903876"/>
              <a:gd name="connsiteY41" fmla="*/ 885775 h 1421398"/>
              <a:gd name="connsiteX42" fmla="*/ 1394820 w 1903876"/>
              <a:gd name="connsiteY42" fmla="*/ 0 h 1421398"/>
              <a:gd name="connsiteX43" fmla="*/ 951943 w 1903876"/>
              <a:gd name="connsiteY43" fmla="*/ 89756 h 1421398"/>
              <a:gd name="connsiteX44" fmla="*/ 509066 w 1903876"/>
              <a:gd name="connsiteY44" fmla="*/ 0 h 1421398"/>
              <a:gd name="connsiteX45" fmla="*/ 0 w 1903876"/>
              <a:gd name="connsiteY45" fmla="*/ 196462 h 1421398"/>
              <a:gd name="connsiteX46" fmla="*/ 0 w 1903876"/>
              <a:gd name="connsiteY46" fmla="*/ 1355108 h 1421398"/>
              <a:gd name="connsiteX47" fmla="*/ 23573 w 1903876"/>
              <a:gd name="connsiteY47" fmla="*/ 1405817 h 1421398"/>
              <a:gd name="connsiteX48" fmla="*/ 77490 w 1903876"/>
              <a:gd name="connsiteY48" fmla="*/ 1420419 h 1421398"/>
              <a:gd name="connsiteX49" fmla="*/ 509062 w 1903876"/>
              <a:gd name="connsiteY49" fmla="*/ 1385919 h 1421398"/>
              <a:gd name="connsiteX50" fmla="*/ 940637 w 1903876"/>
              <a:gd name="connsiteY50" fmla="*/ 1420419 h 1421398"/>
              <a:gd name="connsiteX51" fmla="*/ 945953 w 1903876"/>
              <a:gd name="connsiteY51" fmla="*/ 1420944 h 1421398"/>
              <a:gd name="connsiteX52" fmla="*/ 950153 w 1903876"/>
              <a:gd name="connsiteY52" fmla="*/ 1421206 h 1421398"/>
              <a:gd name="connsiteX53" fmla="*/ 951941 w 1903876"/>
              <a:gd name="connsiteY53" fmla="*/ 1421391 h 1421398"/>
              <a:gd name="connsiteX54" fmla="*/ 962502 w 1903876"/>
              <a:gd name="connsiteY54" fmla="*/ 1420460 h 1421398"/>
              <a:gd name="connsiteX55" fmla="*/ 963243 w 1903876"/>
              <a:gd name="connsiteY55" fmla="*/ 1420419 h 1421398"/>
              <a:gd name="connsiteX56" fmla="*/ 1394822 w 1903876"/>
              <a:gd name="connsiteY56" fmla="*/ 1385919 h 1421398"/>
              <a:gd name="connsiteX57" fmla="*/ 1826394 w 1903876"/>
              <a:gd name="connsiteY57" fmla="*/ 1420419 h 1421398"/>
              <a:gd name="connsiteX58" fmla="*/ 1837696 w 1903876"/>
              <a:gd name="connsiteY58" fmla="*/ 1421389 h 1421398"/>
              <a:gd name="connsiteX59" fmla="*/ 1880315 w 1903876"/>
              <a:gd name="connsiteY59" fmla="*/ 1405817 h 1421398"/>
              <a:gd name="connsiteX60" fmla="*/ 1903877 w 1903876"/>
              <a:gd name="connsiteY60" fmla="*/ 1355108 h 1421398"/>
              <a:gd name="connsiteX61" fmla="*/ 1903877 w 1903876"/>
              <a:gd name="connsiteY61" fmla="*/ 196462 h 1421398"/>
              <a:gd name="connsiteX62" fmla="*/ 1394820 w 1903876"/>
              <a:gd name="connsiteY62" fmla="*/ 0 h 1421398"/>
              <a:gd name="connsiteX63" fmla="*/ 132377 w 1903876"/>
              <a:gd name="connsiteY63" fmla="*/ 1277796 h 1421398"/>
              <a:gd name="connsiteX64" fmla="*/ 132377 w 1903876"/>
              <a:gd name="connsiteY64" fmla="*/ 204845 h 1421398"/>
              <a:gd name="connsiteX65" fmla="*/ 509062 w 1903876"/>
              <a:gd name="connsiteY65" fmla="*/ 132639 h 1421398"/>
              <a:gd name="connsiteX66" fmla="*/ 885747 w 1903876"/>
              <a:gd name="connsiteY66" fmla="*/ 204845 h 1421398"/>
              <a:gd name="connsiteX67" fmla="*/ 885747 w 1903876"/>
              <a:gd name="connsiteY67" fmla="*/ 1277797 h 1421398"/>
              <a:gd name="connsiteX68" fmla="*/ 509062 w 1903876"/>
              <a:gd name="connsiteY68" fmla="*/ 1253244 h 1421398"/>
              <a:gd name="connsiteX69" fmla="*/ 132377 w 1903876"/>
              <a:gd name="connsiteY69" fmla="*/ 1277796 h 1421398"/>
              <a:gd name="connsiteX70" fmla="*/ 1771505 w 1903876"/>
              <a:gd name="connsiteY70" fmla="*/ 1277796 h 1421398"/>
              <a:gd name="connsiteX71" fmla="*/ 1018130 w 1903876"/>
              <a:gd name="connsiteY71" fmla="*/ 1277796 h 1421398"/>
              <a:gd name="connsiteX72" fmla="*/ 1018130 w 1903876"/>
              <a:gd name="connsiteY72" fmla="*/ 204845 h 1421398"/>
              <a:gd name="connsiteX73" fmla="*/ 1394820 w 1903876"/>
              <a:gd name="connsiteY73" fmla="*/ 132639 h 1421398"/>
              <a:gd name="connsiteX74" fmla="*/ 1771503 w 1903876"/>
              <a:gd name="connsiteY74" fmla="*/ 204845 h 1421398"/>
              <a:gd name="connsiteX75" fmla="*/ 1771505 w 1903876"/>
              <a:gd name="connsiteY75" fmla="*/ 1277796 h 1421398"/>
              <a:gd name="connsiteX76" fmla="*/ 1771505 w 1903876"/>
              <a:gd name="connsiteY76" fmla="*/ 1277796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903876" h="1421398">
                <a:moveTo>
                  <a:pt x="728011" y="449108"/>
                </a:moveTo>
                <a:lnTo>
                  <a:pt x="281008" y="449108"/>
                </a:lnTo>
                <a:cubicBezTo>
                  <a:pt x="266319" y="449108"/>
                  <a:pt x="254496" y="460993"/>
                  <a:pt x="254496" y="475673"/>
                </a:cubicBezTo>
                <a:cubicBezTo>
                  <a:pt x="254496" y="490279"/>
                  <a:pt x="266319" y="502165"/>
                  <a:pt x="281008" y="502165"/>
                </a:cubicBezTo>
                <a:lnTo>
                  <a:pt x="728013" y="502165"/>
                </a:lnTo>
                <a:cubicBezTo>
                  <a:pt x="742590" y="502165"/>
                  <a:pt x="754452" y="490281"/>
                  <a:pt x="754452" y="475673"/>
                </a:cubicBezTo>
                <a:cubicBezTo>
                  <a:pt x="754451" y="460995"/>
                  <a:pt x="742590" y="449108"/>
                  <a:pt x="728011" y="449108"/>
                </a:cubicBezTo>
                <a:close/>
                <a:moveTo>
                  <a:pt x="728011" y="667405"/>
                </a:moveTo>
                <a:lnTo>
                  <a:pt x="281008" y="667405"/>
                </a:lnTo>
                <a:cubicBezTo>
                  <a:pt x="266319" y="667405"/>
                  <a:pt x="254496" y="679326"/>
                  <a:pt x="254496" y="693967"/>
                </a:cubicBezTo>
                <a:cubicBezTo>
                  <a:pt x="254496" y="708649"/>
                  <a:pt x="266319" y="720498"/>
                  <a:pt x="281008" y="720498"/>
                </a:cubicBezTo>
                <a:lnTo>
                  <a:pt x="728013" y="720498"/>
                </a:lnTo>
                <a:cubicBezTo>
                  <a:pt x="742590" y="720498"/>
                  <a:pt x="754452" y="708651"/>
                  <a:pt x="754452" y="693967"/>
                </a:cubicBezTo>
                <a:cubicBezTo>
                  <a:pt x="754451" y="679324"/>
                  <a:pt x="742590" y="667405"/>
                  <a:pt x="728011" y="667405"/>
                </a:cubicBezTo>
                <a:close/>
                <a:moveTo>
                  <a:pt x="728011" y="885775"/>
                </a:moveTo>
                <a:lnTo>
                  <a:pt x="281008" y="885775"/>
                </a:lnTo>
                <a:cubicBezTo>
                  <a:pt x="266319" y="885775"/>
                  <a:pt x="254496" y="897692"/>
                  <a:pt x="254496" y="912333"/>
                </a:cubicBezTo>
                <a:cubicBezTo>
                  <a:pt x="254496" y="926980"/>
                  <a:pt x="266319" y="938864"/>
                  <a:pt x="281008" y="938864"/>
                </a:cubicBezTo>
                <a:lnTo>
                  <a:pt x="728013" y="938864"/>
                </a:lnTo>
                <a:cubicBezTo>
                  <a:pt x="742590" y="938864"/>
                  <a:pt x="754452" y="926980"/>
                  <a:pt x="754452" y="912333"/>
                </a:cubicBezTo>
                <a:cubicBezTo>
                  <a:pt x="754451" y="897692"/>
                  <a:pt x="742590" y="885775"/>
                  <a:pt x="728011" y="885775"/>
                </a:cubicBezTo>
                <a:close/>
                <a:moveTo>
                  <a:pt x="1147980" y="475673"/>
                </a:moveTo>
                <a:cubicBezTo>
                  <a:pt x="1147980" y="490279"/>
                  <a:pt x="1159802" y="502165"/>
                  <a:pt x="1174420" y="502165"/>
                </a:cubicBezTo>
                <a:lnTo>
                  <a:pt x="1621419" y="502165"/>
                </a:lnTo>
                <a:cubicBezTo>
                  <a:pt x="1636072" y="502165"/>
                  <a:pt x="1647897" y="490281"/>
                  <a:pt x="1647897" y="475673"/>
                </a:cubicBezTo>
                <a:cubicBezTo>
                  <a:pt x="1647897" y="460995"/>
                  <a:pt x="1636076" y="449108"/>
                  <a:pt x="1621419" y="449108"/>
                </a:cubicBezTo>
                <a:lnTo>
                  <a:pt x="1174423" y="449108"/>
                </a:lnTo>
                <a:cubicBezTo>
                  <a:pt x="1159809" y="449108"/>
                  <a:pt x="1147980" y="460995"/>
                  <a:pt x="1147980" y="475673"/>
                </a:cubicBezTo>
                <a:close/>
                <a:moveTo>
                  <a:pt x="1621426" y="667405"/>
                </a:moveTo>
                <a:lnTo>
                  <a:pt x="1174423" y="667405"/>
                </a:lnTo>
                <a:cubicBezTo>
                  <a:pt x="1159807" y="667405"/>
                  <a:pt x="1147984" y="679326"/>
                  <a:pt x="1147984" y="693967"/>
                </a:cubicBezTo>
                <a:cubicBezTo>
                  <a:pt x="1147984" y="708649"/>
                  <a:pt x="1159807" y="720498"/>
                  <a:pt x="1174423" y="720498"/>
                </a:cubicBezTo>
                <a:lnTo>
                  <a:pt x="1621426" y="720498"/>
                </a:lnTo>
                <a:cubicBezTo>
                  <a:pt x="1636076" y="720498"/>
                  <a:pt x="1647901" y="708651"/>
                  <a:pt x="1647901" y="693967"/>
                </a:cubicBezTo>
                <a:cubicBezTo>
                  <a:pt x="1647897" y="679324"/>
                  <a:pt x="1636076" y="667405"/>
                  <a:pt x="1621426" y="667405"/>
                </a:cubicBezTo>
                <a:close/>
                <a:moveTo>
                  <a:pt x="1621426" y="885775"/>
                </a:moveTo>
                <a:lnTo>
                  <a:pt x="1174423" y="885775"/>
                </a:lnTo>
                <a:cubicBezTo>
                  <a:pt x="1159807" y="885775"/>
                  <a:pt x="1147984" y="897692"/>
                  <a:pt x="1147984" y="912333"/>
                </a:cubicBezTo>
                <a:cubicBezTo>
                  <a:pt x="1147984" y="926980"/>
                  <a:pt x="1159807" y="938864"/>
                  <a:pt x="1174423" y="938864"/>
                </a:cubicBezTo>
                <a:lnTo>
                  <a:pt x="1621426" y="938864"/>
                </a:lnTo>
                <a:cubicBezTo>
                  <a:pt x="1636076" y="938864"/>
                  <a:pt x="1647901" y="926980"/>
                  <a:pt x="1647901" y="912333"/>
                </a:cubicBezTo>
                <a:cubicBezTo>
                  <a:pt x="1647897" y="897692"/>
                  <a:pt x="1636076" y="885775"/>
                  <a:pt x="1621426" y="885775"/>
                </a:cubicBezTo>
                <a:close/>
                <a:moveTo>
                  <a:pt x="1394820" y="0"/>
                </a:moveTo>
                <a:cubicBezTo>
                  <a:pt x="1230756" y="0"/>
                  <a:pt x="1047507" y="25150"/>
                  <a:pt x="951943" y="89756"/>
                </a:cubicBezTo>
                <a:cubicBezTo>
                  <a:pt x="856374" y="25150"/>
                  <a:pt x="673165" y="0"/>
                  <a:pt x="509066" y="0"/>
                </a:cubicBezTo>
                <a:cubicBezTo>
                  <a:pt x="274203" y="0"/>
                  <a:pt x="0" y="51420"/>
                  <a:pt x="0" y="196462"/>
                </a:cubicBezTo>
                <a:lnTo>
                  <a:pt x="0" y="1355108"/>
                </a:lnTo>
                <a:cubicBezTo>
                  <a:pt x="0" y="1374742"/>
                  <a:pt x="8624" y="1393221"/>
                  <a:pt x="23573" y="1405817"/>
                </a:cubicBezTo>
                <a:cubicBezTo>
                  <a:pt x="38521" y="1418412"/>
                  <a:pt x="58231" y="1423774"/>
                  <a:pt x="77490" y="1420419"/>
                </a:cubicBezTo>
                <a:cubicBezTo>
                  <a:pt x="207714" y="1397848"/>
                  <a:pt x="356902" y="1385919"/>
                  <a:pt x="509062" y="1385919"/>
                </a:cubicBezTo>
                <a:cubicBezTo>
                  <a:pt x="661226" y="1385919"/>
                  <a:pt x="810412" y="1397844"/>
                  <a:pt x="940637" y="1420419"/>
                </a:cubicBezTo>
                <a:cubicBezTo>
                  <a:pt x="942420" y="1420758"/>
                  <a:pt x="944167" y="1420758"/>
                  <a:pt x="945953" y="1420944"/>
                </a:cubicBezTo>
                <a:cubicBezTo>
                  <a:pt x="947364" y="1421056"/>
                  <a:pt x="948738" y="1421165"/>
                  <a:pt x="950153" y="1421206"/>
                </a:cubicBezTo>
                <a:cubicBezTo>
                  <a:pt x="950745" y="1421279"/>
                  <a:pt x="951347" y="1421391"/>
                  <a:pt x="951941" y="1421391"/>
                </a:cubicBezTo>
                <a:cubicBezTo>
                  <a:pt x="955473" y="1421391"/>
                  <a:pt x="959006" y="1421093"/>
                  <a:pt x="962502" y="1420460"/>
                </a:cubicBezTo>
                <a:cubicBezTo>
                  <a:pt x="962723" y="1420419"/>
                  <a:pt x="962944" y="1420460"/>
                  <a:pt x="963243" y="1420419"/>
                </a:cubicBezTo>
                <a:cubicBezTo>
                  <a:pt x="1093472" y="1397848"/>
                  <a:pt x="1242658" y="1385919"/>
                  <a:pt x="1394822" y="1385919"/>
                </a:cubicBezTo>
                <a:cubicBezTo>
                  <a:pt x="1546979" y="1385919"/>
                  <a:pt x="1696206" y="1397844"/>
                  <a:pt x="1826394" y="1420419"/>
                </a:cubicBezTo>
                <a:cubicBezTo>
                  <a:pt x="1830154" y="1421091"/>
                  <a:pt x="1833977" y="1421389"/>
                  <a:pt x="1837696" y="1421389"/>
                </a:cubicBezTo>
                <a:cubicBezTo>
                  <a:pt x="1853164" y="1421389"/>
                  <a:pt x="1868265" y="1415988"/>
                  <a:pt x="1880315" y="1405817"/>
                </a:cubicBezTo>
                <a:cubicBezTo>
                  <a:pt x="1895262" y="1393221"/>
                  <a:pt x="1903877" y="1374746"/>
                  <a:pt x="1903877" y="1355108"/>
                </a:cubicBezTo>
                <a:lnTo>
                  <a:pt x="1903877" y="196462"/>
                </a:lnTo>
                <a:cubicBezTo>
                  <a:pt x="1903877" y="51416"/>
                  <a:pt x="1629677" y="0"/>
                  <a:pt x="1394820" y="0"/>
                </a:cubicBezTo>
                <a:close/>
                <a:moveTo>
                  <a:pt x="132377" y="1277796"/>
                </a:moveTo>
                <a:lnTo>
                  <a:pt x="132377" y="204845"/>
                </a:lnTo>
                <a:cubicBezTo>
                  <a:pt x="159147" y="178575"/>
                  <a:pt x="291380" y="132639"/>
                  <a:pt x="509062" y="132639"/>
                </a:cubicBezTo>
                <a:cubicBezTo>
                  <a:pt x="726709" y="132639"/>
                  <a:pt x="858977" y="178577"/>
                  <a:pt x="885747" y="204845"/>
                </a:cubicBezTo>
                <a:lnTo>
                  <a:pt x="885747" y="1277797"/>
                </a:lnTo>
                <a:cubicBezTo>
                  <a:pt x="768020" y="1261668"/>
                  <a:pt x="639436" y="1253244"/>
                  <a:pt x="509062" y="1253244"/>
                </a:cubicBezTo>
                <a:cubicBezTo>
                  <a:pt x="378692" y="1253243"/>
                  <a:pt x="250069" y="1261666"/>
                  <a:pt x="132377" y="1277796"/>
                </a:cubicBezTo>
                <a:close/>
                <a:moveTo>
                  <a:pt x="1771505" y="1277796"/>
                </a:moveTo>
                <a:cubicBezTo>
                  <a:pt x="1536087" y="1245604"/>
                  <a:pt x="1253477" y="1245604"/>
                  <a:pt x="1018130" y="1277796"/>
                </a:cubicBezTo>
                <a:lnTo>
                  <a:pt x="1018130" y="204845"/>
                </a:lnTo>
                <a:cubicBezTo>
                  <a:pt x="1044902" y="178575"/>
                  <a:pt x="1177138" y="132639"/>
                  <a:pt x="1394820" y="132639"/>
                </a:cubicBezTo>
                <a:cubicBezTo>
                  <a:pt x="1612501" y="132639"/>
                  <a:pt x="1744729" y="178577"/>
                  <a:pt x="1771503" y="204845"/>
                </a:cubicBezTo>
                <a:lnTo>
                  <a:pt x="1771505" y="1277796"/>
                </a:lnTo>
                <a:lnTo>
                  <a:pt x="1771505" y="1277796"/>
                </a:lnTo>
                <a:close/>
              </a:path>
            </a:pathLst>
          </a:custGeom>
          <a:solidFill>
            <a:schemeClr val="bg1"/>
          </a:soli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dirty="0">
              <a:latin typeface="汉仪君黑-45简" panose="020B0604020202020204" charset="-122"/>
              <a:ea typeface="汉仪君黑-45简" panose="020B0604020202020204" charset="-122"/>
              <a:cs typeface="汉仪君黑-45简" panose="020B0604020202020204" charset="-122"/>
            </a:endParaRPr>
          </a:p>
        </p:txBody>
      </p:sp>
      <p:sp>
        <p:nvSpPr>
          <p:cNvPr id="9" name="文本框 8"/>
          <p:cNvSpPr txBox="1"/>
          <p:nvPr/>
        </p:nvSpPr>
        <p:spPr>
          <a:xfrm>
            <a:off x="1013460" y="481330"/>
            <a:ext cx="3783330" cy="521970"/>
          </a:xfrm>
          <a:prstGeom prst="rect">
            <a:avLst/>
          </a:prstGeom>
          <a:noFill/>
        </p:spPr>
        <p:txBody>
          <a:bodyPr wrap="square" rtlCol="0">
            <a:spAutoFit/>
          </a:bodyPr>
          <a:lstStyle/>
          <a:p>
            <a:pPr algn="dist" fontAlgn="base">
              <a:buClrTx/>
              <a:buSzTx/>
              <a:buFont typeface="汉仪君黑-45简" panose="020B0604020202020204" charset="-122"/>
              <a:buNone/>
            </a:pPr>
            <a:r>
              <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rPr>
              <a:t>基本原则</a:t>
            </a:r>
            <a:endPar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endParaRPr>
          </a:p>
        </p:txBody>
      </p:sp>
      <p:grpSp>
        <p:nvGrpSpPr>
          <p:cNvPr id="10" name="组合 9"/>
          <p:cNvGrpSpPr/>
          <p:nvPr/>
        </p:nvGrpSpPr>
        <p:grpSpPr>
          <a:xfrm>
            <a:off x="321310" y="268605"/>
            <a:ext cx="11435715" cy="695960"/>
            <a:chOff x="750" y="523"/>
            <a:chExt cx="18009" cy="1096"/>
          </a:xfrm>
        </p:grpSpPr>
        <p:sp>
          <p:nvSpPr>
            <p:cNvPr id="11" name="星形: 五角 18"/>
            <p:cNvSpPr/>
            <p:nvPr/>
          </p:nvSpPr>
          <p:spPr>
            <a:xfrm>
              <a:off x="750" y="523"/>
              <a:ext cx="1206" cy="109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君黑-45简" panose="020B0604020202020204" charset="-122"/>
                <a:ea typeface="汉仪君黑-45简" panose="020B0604020202020204" charset="-122"/>
                <a:cs typeface="汉仪君黑-45简" panose="020B0604020202020204" charset="-122"/>
              </a:endParaRPr>
            </a:p>
          </p:txBody>
        </p:sp>
        <p:cxnSp>
          <p:nvCxnSpPr>
            <p:cNvPr id="12" name="直接连接符 11"/>
            <p:cNvCxnSpPr/>
            <p:nvPr/>
          </p:nvCxnSpPr>
          <p:spPr>
            <a:xfrm>
              <a:off x="1840" y="1486"/>
              <a:ext cx="1691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83" y="1210"/>
              <a:ext cx="1083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pic>
        <p:nvPicPr>
          <p:cNvPr id="17" name="图片 16" descr="8979877"/>
          <p:cNvPicPr>
            <a:picLocks noChangeAspect="1"/>
          </p:cNvPicPr>
          <p:nvPr/>
        </p:nvPicPr>
        <p:blipFill>
          <a:blip r:embed="rId1" cstate="print"/>
          <a:srcRect/>
          <a:stretch>
            <a:fillRect/>
          </a:stretch>
        </p:blipFill>
        <p:spPr>
          <a:xfrm>
            <a:off x="5553075" y="1362075"/>
            <a:ext cx="1228090" cy="1159510"/>
          </a:xfrm>
          <a:prstGeom prst="rect">
            <a:avLst/>
          </a:prstGeom>
        </p:spPr>
      </p:pic>
      <p:pic>
        <p:nvPicPr>
          <p:cNvPr id="15" name="图片 14" descr="8979877"/>
          <p:cNvPicPr>
            <a:picLocks noChangeAspect="1"/>
          </p:cNvPicPr>
          <p:nvPr/>
        </p:nvPicPr>
        <p:blipFill>
          <a:blip r:embed="rId1" cstate="print"/>
          <a:srcRect/>
          <a:stretch>
            <a:fillRect/>
          </a:stretch>
        </p:blipFill>
        <p:spPr>
          <a:xfrm>
            <a:off x="702945" y="1362075"/>
            <a:ext cx="1228090" cy="1159510"/>
          </a:xfrm>
          <a:prstGeom prst="rect">
            <a:avLst/>
          </a:prstGeom>
        </p:spPr>
      </p:pic>
      <p:sp>
        <p:nvSpPr>
          <p:cNvPr id="14" name="圆角矩形 13"/>
          <p:cNvSpPr/>
          <p:nvPr/>
        </p:nvSpPr>
        <p:spPr>
          <a:xfrm>
            <a:off x="1765935" y="2184400"/>
            <a:ext cx="3576320" cy="4137025"/>
          </a:xfrm>
          <a:prstGeom prst="roundRect">
            <a:avLst>
              <a:gd name="adj" fmla="val 82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3200">
              <a:latin typeface="汉仪君黑-45简" panose="020B0604020202020204" charset="-122"/>
              <a:ea typeface="汉仪君黑-45简" panose="020B0604020202020204" charset="-122"/>
              <a:cs typeface="汉仪君黑-45简" panose="020B0604020202020204" charset="-122"/>
              <a:sym typeface="+mn-ea"/>
            </a:endParaRPr>
          </a:p>
        </p:txBody>
      </p:sp>
      <p:sp>
        <p:nvSpPr>
          <p:cNvPr id="16" name="椭圆 15"/>
          <p:cNvSpPr/>
          <p:nvPr/>
        </p:nvSpPr>
        <p:spPr>
          <a:xfrm>
            <a:off x="3289723" y="1524844"/>
            <a:ext cx="833545" cy="833546"/>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汉仪君黑-45简" panose="020B0604020202020204" charset="-122"/>
                <a:ea typeface="汉仪君黑-45简" panose="020B0604020202020204" charset="-122"/>
                <a:cs typeface="汉仪君黑-45简" panose="020B0604020202020204" charset="-122"/>
              </a:rPr>
              <a:t>03</a:t>
            </a:r>
            <a:endParaRPr lang="zh-CN" altLang="en-US" sz="2400" dirty="0">
              <a:latin typeface="汉仪君黑-45简" panose="020B0604020202020204" charset="-122"/>
              <a:ea typeface="汉仪君黑-45简" panose="020B0604020202020204" charset="-122"/>
              <a:cs typeface="汉仪君黑-45简" panose="020B0604020202020204" charset="-122"/>
            </a:endParaRPr>
          </a:p>
        </p:txBody>
      </p:sp>
      <p:sp>
        <p:nvSpPr>
          <p:cNvPr id="22" name="文本框"/>
          <p:cNvSpPr>
            <a:spLocks noChangeArrowheads="1"/>
          </p:cNvSpPr>
          <p:nvPr>
            <p:custDataLst>
              <p:tags r:id="rId2"/>
            </p:custDataLst>
          </p:nvPr>
        </p:nvSpPr>
        <p:spPr bwMode="auto">
          <a:xfrm>
            <a:off x="2984500" y="2971800"/>
            <a:ext cx="14439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rPr>
              <a:t>产业培育、品质提升</a:t>
            </a:r>
            <a:endParaRPr lang="zh-CN" altLang="en-US"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endParaRPr>
          </a:p>
        </p:txBody>
      </p:sp>
      <p:sp>
        <p:nvSpPr>
          <p:cNvPr id="23" name="文本框"/>
          <p:cNvSpPr>
            <a:spLocks noChangeArrowheads="1"/>
          </p:cNvSpPr>
          <p:nvPr>
            <p:custDataLst>
              <p:tags r:id="rId3"/>
            </p:custDataLst>
          </p:nvPr>
        </p:nvSpPr>
        <p:spPr bwMode="auto">
          <a:xfrm>
            <a:off x="1766570" y="3533775"/>
            <a:ext cx="3575685"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     </a:t>
            </a:r>
            <a:r>
              <a:rPr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支持本地企业、引进外地企业培育示范基地，坚持设计、生产、施工、装修、使用维护一体化，用现代科技手段和信息化技术改造传统建筑业，创新建造方式，优化产业布局，整合产业链条，提升建筑品质。</a:t>
            </a:r>
            <a:endParaRPr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endParaRPr>
          </a:p>
        </p:txBody>
      </p:sp>
      <p:sp>
        <p:nvSpPr>
          <p:cNvPr id="25" name="圆角矩形 24"/>
          <p:cNvSpPr/>
          <p:nvPr/>
        </p:nvSpPr>
        <p:spPr>
          <a:xfrm>
            <a:off x="6550025" y="2183765"/>
            <a:ext cx="3693160" cy="4137660"/>
          </a:xfrm>
          <a:prstGeom prst="roundRect">
            <a:avLst>
              <a:gd name="adj" fmla="val 82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a:latin typeface="汉仪君黑-45简" panose="020B0604020202020204" charset="-122"/>
              <a:ea typeface="汉仪君黑-45简" panose="020B0604020202020204" charset="-122"/>
              <a:cs typeface="汉仪君黑-45简" panose="020B0604020202020204" charset="-122"/>
            </a:endParaRPr>
          </a:p>
        </p:txBody>
      </p:sp>
      <p:sp>
        <p:nvSpPr>
          <p:cNvPr id="26" name="椭圆 25"/>
          <p:cNvSpPr/>
          <p:nvPr/>
        </p:nvSpPr>
        <p:spPr>
          <a:xfrm>
            <a:off x="7956973" y="1525479"/>
            <a:ext cx="833545" cy="833546"/>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dirty="0">
                <a:latin typeface="汉仪君黑-45简" panose="020B0604020202020204" charset="-122"/>
                <a:ea typeface="汉仪君黑-45简" panose="020B0604020202020204" charset="-122"/>
                <a:cs typeface="汉仪君黑-45简" panose="020B0604020202020204" charset="-122"/>
              </a:rPr>
              <a:t>04</a:t>
            </a:r>
            <a:endParaRPr lang="zh-CN" altLang="en-US" sz="2400" dirty="0">
              <a:latin typeface="汉仪君黑-45简" panose="020B0604020202020204" charset="-122"/>
              <a:ea typeface="汉仪君黑-45简" panose="020B0604020202020204" charset="-122"/>
              <a:cs typeface="汉仪君黑-45简" panose="020B0604020202020204" charset="-122"/>
            </a:endParaRPr>
          </a:p>
        </p:txBody>
      </p:sp>
      <p:sp>
        <p:nvSpPr>
          <p:cNvPr id="28" name="文本框"/>
          <p:cNvSpPr>
            <a:spLocks noChangeArrowheads="1"/>
          </p:cNvSpPr>
          <p:nvPr>
            <p:custDataLst>
              <p:tags r:id="rId4"/>
            </p:custDataLst>
          </p:nvPr>
        </p:nvSpPr>
        <p:spPr bwMode="auto">
          <a:xfrm>
            <a:off x="7484110" y="2888615"/>
            <a:ext cx="130683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Tx/>
              <a:buSzTx/>
              <a:buFontTx/>
            </a:pPr>
            <a:r>
              <a:rPr lang="zh-CN" altLang="en-US" sz="1800"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rPr>
              <a:t>综合施策、创新联动</a:t>
            </a:r>
            <a:endParaRPr lang="zh-CN" altLang="en-US" sz="1800" dirty="0">
              <a:solidFill>
                <a:schemeClr val="bg1"/>
              </a:solidFill>
              <a:uFillTx/>
              <a:latin typeface="汉仪君黑-45简" panose="020B0604020202020204" charset="0"/>
              <a:ea typeface="汉仪君黑-45简" panose="020B0604020202020204" charset="-122"/>
              <a:cs typeface="汉仪君黑-45简" panose="020B0604020202020204" charset="-122"/>
              <a:sym typeface="+mn-lt"/>
            </a:endParaRPr>
          </a:p>
        </p:txBody>
      </p:sp>
      <p:sp>
        <p:nvSpPr>
          <p:cNvPr id="29" name="文本框"/>
          <p:cNvSpPr>
            <a:spLocks noChangeArrowheads="1"/>
          </p:cNvSpPr>
          <p:nvPr>
            <p:custDataLst>
              <p:tags r:id="rId5"/>
            </p:custDataLst>
          </p:nvPr>
        </p:nvSpPr>
        <p:spPr bwMode="auto">
          <a:xfrm>
            <a:off x="6550025" y="3533775"/>
            <a:ext cx="3590290"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      </a:t>
            </a:r>
            <a:r>
              <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rPr>
              <a:t>强化制度和规划的约束力，综合运用土地、价格、财税、金融等手段，促进装配式建筑与绿色建筑联动发展。以科技应用、技术创新、管理创新为抓手，促进建筑业工程安全和质量、效益的全面提升，推进建筑业转型升级。</a:t>
            </a:r>
            <a:endParaRPr lang="zh-CN" altLang="en-US" sz="1400" dirty="0">
              <a:solidFill>
                <a:schemeClr val="bg1"/>
              </a:solidFill>
              <a:latin typeface="汉仪君黑-45简" panose="020B0604020202020204" charset="-122"/>
              <a:ea typeface="汉仪君黑-45简" panose="020B0604020202020204" charset="-122"/>
              <a:cs typeface="汉仪君黑-45简" panose="020B0604020202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5000">
        <p14:pan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1" cstate="screen"/>
          <a:stretch>
            <a:fillRect/>
          </a:stretch>
        </p:blipFill>
        <p:spPr>
          <a:xfrm>
            <a:off x="1198880" y="1238885"/>
            <a:ext cx="3931285" cy="219075"/>
          </a:xfrm>
          <a:prstGeom prst="rect">
            <a:avLst/>
          </a:prstGeom>
        </p:spPr>
      </p:pic>
      <p:sp>
        <p:nvSpPr>
          <p:cNvPr id="14" name="矩形: 圆角 13"/>
          <p:cNvSpPr/>
          <p:nvPr/>
        </p:nvSpPr>
        <p:spPr>
          <a:xfrm>
            <a:off x="2224405" y="1086485"/>
            <a:ext cx="1664335" cy="52387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汉仪君黑-45简" panose="020B0604020202020204" charset="-122"/>
                <a:ea typeface="汉仪君黑-45简" panose="020B0604020202020204" charset="-122"/>
                <a:cs typeface="汉仪君黑-45简" panose="020B0604020202020204" charset="-122"/>
              </a:rPr>
              <a:t>总体目标</a:t>
            </a:r>
            <a:endParaRPr lang="zh-CN" altLang="en-US" sz="2400">
              <a:latin typeface="汉仪君黑-45简" panose="020B0604020202020204" charset="-122"/>
              <a:ea typeface="汉仪君黑-45简" panose="020B0604020202020204" charset="-122"/>
              <a:cs typeface="汉仪君黑-45简" panose="020B0604020202020204" charset="-122"/>
            </a:endParaRPr>
          </a:p>
        </p:txBody>
      </p:sp>
      <p:sp>
        <p:nvSpPr>
          <p:cNvPr id="18" name="矩形 17"/>
          <p:cNvSpPr/>
          <p:nvPr/>
        </p:nvSpPr>
        <p:spPr>
          <a:xfrm>
            <a:off x="1198880" y="1610360"/>
            <a:ext cx="9417685" cy="993775"/>
          </a:xfrm>
          <a:prstGeom prst="rect">
            <a:avLst/>
          </a:prstGeom>
          <a:gradFill flip="none" rotWithShape="1">
            <a:gsLst>
              <a:gs pos="0">
                <a:srgbClr val="FFFFFF"/>
              </a:gs>
              <a:gs pos="100000">
                <a:srgbClr val="FFFFFF">
                  <a:alpha val="0"/>
                </a:srgbClr>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君黑-45简" panose="020B0604020202020204" charset="-122"/>
            </a:endParaRPr>
          </a:p>
        </p:txBody>
      </p:sp>
      <p:sp>
        <p:nvSpPr>
          <p:cNvPr id="103" name="文本框"/>
          <p:cNvSpPr>
            <a:spLocks noChangeArrowheads="1"/>
          </p:cNvSpPr>
          <p:nvPr>
            <p:custDataLst>
              <p:tags r:id="rId2"/>
            </p:custDataLst>
          </p:nvPr>
        </p:nvSpPr>
        <p:spPr bwMode="auto">
          <a:xfrm>
            <a:off x="1549400" y="1784985"/>
            <a:ext cx="871664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rPr>
              <a:t>     </a:t>
            </a:r>
            <a:r>
              <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rPr>
              <a:t>到2022年，全县民用装配式建筑（装配率不低于30%）占新建建筑面积的比例达到10%以上。到2025年年底，全县民用装配式建筑占新建建筑面积的比例达到30%以上,符合条件的政府投资项目全部采用装配式施工。</a:t>
            </a:r>
            <a:endPar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endParaRPr>
          </a:p>
        </p:txBody>
      </p:sp>
      <p:pic>
        <p:nvPicPr>
          <p:cNvPr id="2" name="图片 1"/>
          <p:cNvPicPr>
            <a:picLocks noChangeAspect="1"/>
          </p:cNvPicPr>
          <p:nvPr/>
        </p:nvPicPr>
        <p:blipFill>
          <a:blip r:embed="rId1" cstate="screen"/>
          <a:stretch>
            <a:fillRect/>
          </a:stretch>
        </p:blipFill>
        <p:spPr>
          <a:xfrm>
            <a:off x="1198880" y="3075305"/>
            <a:ext cx="3931285" cy="219075"/>
          </a:xfrm>
          <a:prstGeom prst="rect">
            <a:avLst/>
          </a:prstGeom>
        </p:spPr>
      </p:pic>
      <p:sp>
        <p:nvSpPr>
          <p:cNvPr id="3" name="矩形: 圆角 13"/>
          <p:cNvSpPr/>
          <p:nvPr/>
        </p:nvSpPr>
        <p:spPr>
          <a:xfrm>
            <a:off x="2224405" y="2938145"/>
            <a:ext cx="1664335" cy="49403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汉仪君黑-45简" panose="020B0604020202020204" charset="-122"/>
                <a:ea typeface="汉仪君黑-45简" panose="020B0604020202020204" charset="-122"/>
                <a:cs typeface="汉仪君黑-45简" panose="020B0604020202020204" charset="-122"/>
              </a:rPr>
              <a:t>推进步骤</a:t>
            </a:r>
            <a:endParaRPr lang="zh-CN" altLang="en-US" sz="2400">
              <a:latin typeface="汉仪君黑-45简" panose="020B0604020202020204" charset="-122"/>
              <a:ea typeface="汉仪君黑-45简" panose="020B0604020202020204" charset="-122"/>
              <a:cs typeface="汉仪君黑-45简" panose="020B0604020202020204" charset="-122"/>
            </a:endParaRPr>
          </a:p>
        </p:txBody>
      </p:sp>
      <p:sp>
        <p:nvSpPr>
          <p:cNvPr id="4" name="矩形 3"/>
          <p:cNvSpPr/>
          <p:nvPr/>
        </p:nvSpPr>
        <p:spPr>
          <a:xfrm>
            <a:off x="1198880" y="3486150"/>
            <a:ext cx="9256395" cy="2584450"/>
          </a:xfrm>
          <a:prstGeom prst="rect">
            <a:avLst/>
          </a:prstGeom>
          <a:gradFill flip="none" rotWithShape="1">
            <a:gsLst>
              <a:gs pos="0">
                <a:srgbClr val="FFFFFF"/>
              </a:gs>
              <a:gs pos="100000">
                <a:srgbClr val="FFFFFF">
                  <a:alpha val="0"/>
                </a:srgbClr>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汉仪君黑-45简" panose="020B0604020202020204" charset="-122"/>
            </a:endParaRPr>
          </a:p>
        </p:txBody>
      </p:sp>
      <p:sp>
        <p:nvSpPr>
          <p:cNvPr id="5" name="文本框"/>
          <p:cNvSpPr>
            <a:spLocks noChangeArrowheads="1"/>
          </p:cNvSpPr>
          <p:nvPr>
            <p:custDataLst>
              <p:tags r:id="rId3"/>
            </p:custDataLst>
          </p:nvPr>
        </p:nvSpPr>
        <p:spPr bwMode="auto">
          <a:xfrm>
            <a:off x="1549400" y="3486150"/>
            <a:ext cx="8777605" cy="25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rPr>
              <a:t>      </a:t>
            </a:r>
            <a:r>
              <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rPr>
              <a:t>2022年，积极形成市场主导、政府推动的工作机制，以政府和社会投资的公共建筑项目以及政府主导的保障性住房为主，开展试点示范工作，重点推进区域新开工的民用装配式建筑占新开工总建筑面积的比例不低于10%。</a:t>
            </a:r>
            <a:endPar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endParaRPr>
          </a:p>
          <a:p>
            <a:pPr algn="ctr" eaLnBrk="1" hangingPunct="1">
              <a:lnSpc>
                <a:spcPct val="150000"/>
              </a:lnSpc>
            </a:pPr>
            <a:r>
              <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rPr>
              <a:t>      2023年起，政府投资和主导的新建（扩建）学校、医院、饭店、写字楼、养老院等公共建筑项目和保障性住房项目应采用装配式技术建造；全县民用装配式建筑占新建建筑的面积比例达到15%以上，政府投资和主导的公共建筑以及保障性住房项目实施装配式建筑的面积比例达到50%以上；到2024年底，全县民用装配式建筑占新建建筑的面积比例达到20%（装配率不低于50%）以上，政府投资或主导的项目达到60%以上；到2025年底，全县民用装配式建筑占新建建筑面积的比例达到30%以上，符合条件的政府投资和主导的项目全部采用装配式施工。</a:t>
            </a:r>
            <a:endParaRPr sz="1400" dirty="0">
              <a:solidFill>
                <a:schemeClr val="tx1">
                  <a:lumMod val="85000"/>
                  <a:lumOff val="15000"/>
                </a:schemeClr>
              </a:solidFill>
              <a:latin typeface="汉仪君黑-45简" panose="020B0604020202020204" charset="-122"/>
              <a:ea typeface="汉仪君黑-45简" panose="020B0604020202020204" charset="-122"/>
              <a:cs typeface="汉仪君黑-45简" panose="020B0604020202020204" charset="-122"/>
              <a:sym typeface="+mn-lt"/>
            </a:endParaRPr>
          </a:p>
        </p:txBody>
      </p:sp>
      <p:sp>
        <p:nvSpPr>
          <p:cNvPr id="7" name="文本框 6"/>
          <p:cNvSpPr txBox="1"/>
          <p:nvPr/>
        </p:nvSpPr>
        <p:spPr>
          <a:xfrm>
            <a:off x="1013460" y="481330"/>
            <a:ext cx="3783330" cy="521970"/>
          </a:xfrm>
          <a:prstGeom prst="rect">
            <a:avLst/>
          </a:prstGeom>
          <a:noFill/>
        </p:spPr>
        <p:txBody>
          <a:bodyPr wrap="square" rtlCol="0">
            <a:spAutoFit/>
          </a:bodyPr>
          <a:lstStyle/>
          <a:p>
            <a:pPr algn="dist" fontAlgn="base">
              <a:spcBef>
                <a:spcPct val="0"/>
              </a:spcBef>
              <a:spcAft>
                <a:spcPct val="0"/>
              </a:spcAft>
              <a:buFont typeface="汉仪君黑-45简" panose="020B0604020202020204" charset="-122"/>
              <a:buNone/>
            </a:pPr>
            <a:r>
              <a:rPr kumimoji="1" lang="zh-CN" altLang="en-US" sz="2800" b="1" dirty="0">
                <a:solidFill>
                  <a:srgbClr val="BD0102"/>
                </a:solidFill>
                <a:latin typeface="汉仪君黑-45简" panose="020B0604020202020204" charset="-122"/>
                <a:ea typeface="汉仪君黑-45简" panose="020B0604020202020204" charset="-122"/>
                <a:cs typeface="汉仪君黑-45简" panose="020B0604020202020204" charset="-122"/>
                <a:sym typeface="+mn-ea"/>
              </a:rPr>
              <a:t>工作目标</a:t>
            </a:r>
            <a:endParaRPr kumimoji="1" lang="zh-CN" altLang="en-US" sz="2000" dirty="0">
              <a:solidFill>
                <a:srgbClr val="BD0102"/>
              </a:solidFill>
              <a:latin typeface="汉仪君黑-45简" panose="020B0604020202020204" charset="-122"/>
              <a:ea typeface="汉仪君黑-45简" panose="020B0604020202020204" charset="-122"/>
              <a:cs typeface="汉仪君黑-45简" panose="020B0604020202020204" charset="-122"/>
              <a:sym typeface="+mn-ea"/>
            </a:endParaRPr>
          </a:p>
        </p:txBody>
      </p:sp>
      <p:grpSp>
        <p:nvGrpSpPr>
          <p:cNvPr id="19" name="组合 18"/>
          <p:cNvGrpSpPr/>
          <p:nvPr/>
        </p:nvGrpSpPr>
        <p:grpSpPr>
          <a:xfrm>
            <a:off x="321310" y="268605"/>
            <a:ext cx="11435715" cy="695960"/>
            <a:chOff x="750" y="523"/>
            <a:chExt cx="18009" cy="1096"/>
          </a:xfrm>
        </p:grpSpPr>
        <p:sp>
          <p:nvSpPr>
            <p:cNvPr id="20" name="星形: 五角 18"/>
            <p:cNvSpPr/>
            <p:nvPr/>
          </p:nvSpPr>
          <p:spPr>
            <a:xfrm>
              <a:off x="750" y="523"/>
              <a:ext cx="1206" cy="109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君黑-45简" panose="020B0604020202020204" charset="-122"/>
                <a:ea typeface="汉仪君黑-45简" panose="020B0604020202020204" charset="-122"/>
                <a:cs typeface="汉仪君黑-45简" panose="020B0604020202020204" charset="-122"/>
              </a:endParaRPr>
            </a:p>
          </p:txBody>
        </p:sp>
        <p:cxnSp>
          <p:nvCxnSpPr>
            <p:cNvPr id="21" name="直接连接符 20"/>
            <p:cNvCxnSpPr/>
            <p:nvPr/>
          </p:nvCxnSpPr>
          <p:spPr>
            <a:xfrm>
              <a:off x="1840" y="1486"/>
              <a:ext cx="1691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83" y="1210"/>
              <a:ext cx="10839"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5000">
        <p14:prism dir="r" isInverted="1"/>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1000"/>
                                        <p:tgtEl>
                                          <p:spTgt spid="103"/>
                                        </p:tgtEl>
                                      </p:cBhvr>
                                    </p:animEffect>
                                    <p:anim calcmode="lin" valueType="num">
                                      <p:cBhvr>
                                        <p:cTn id="12" dur="1000" fill="hold"/>
                                        <p:tgtEl>
                                          <p:spTgt spid="103"/>
                                        </p:tgtEl>
                                        <p:attrNameLst>
                                          <p:attrName>ppt_x</p:attrName>
                                        </p:attrNameLst>
                                      </p:cBhvr>
                                      <p:tavLst>
                                        <p:tav tm="0">
                                          <p:val>
                                            <p:strVal val="#ppt_x"/>
                                          </p:val>
                                        </p:tav>
                                        <p:tav tm="100000">
                                          <p:val>
                                            <p:strVal val="#ppt_x"/>
                                          </p:val>
                                        </p:tav>
                                      </p:tavLst>
                                    </p:anim>
                                    <p:anim calcmode="lin" valueType="num">
                                      <p:cBhvr>
                                        <p:cTn id="1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3" grpId="0"/>
      <p:bldP spid="4"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5" name="图片 1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13788" t="28293" r="18851" b="4345"/>
          <a:stretch>
            <a:fillRect/>
          </a:stretch>
        </p:blipFill>
        <p:spPr>
          <a:xfrm>
            <a:off x="0" y="0"/>
            <a:ext cx="12192000" cy="6857999"/>
          </a:xfrm>
          <a:prstGeom prst="rect">
            <a:avLst/>
          </a:prstGeom>
        </p:spPr>
      </p:pic>
      <p:sp>
        <p:nvSpPr>
          <p:cNvPr id="26" name="文本框 25"/>
          <p:cNvSpPr txBox="1"/>
          <p:nvPr/>
        </p:nvSpPr>
        <p:spPr>
          <a:xfrm>
            <a:off x="543560" y="940435"/>
            <a:ext cx="11210290" cy="1383665"/>
          </a:xfrm>
          <a:prstGeom prst="rect">
            <a:avLst/>
          </a:prstGeom>
          <a:noFill/>
        </p:spPr>
        <p:txBody>
          <a:bodyPr wrap="square" rtlCol="0">
            <a:spAutoFit/>
          </a:bodyPr>
          <a:lstStyle/>
          <a:p>
            <a:pPr algn="l"/>
            <a:r>
              <a:rPr lang="en-US" altLang="zh-CN" sz="3600" i="1" dirty="0">
                <a:gradFill>
                  <a:gsLst>
                    <a:gs pos="12000">
                      <a:srgbClr val="C7090C"/>
                    </a:gs>
                    <a:gs pos="58000">
                      <a:srgbClr val="F60005"/>
                    </a:gs>
                  </a:gsLst>
                  <a:lin ang="2700000" scaled="0"/>
                </a:gradFill>
                <a:latin typeface="仿宋" panose="02010609060101010101" charset="-122"/>
                <a:ea typeface="仿宋" panose="02010609060101010101" charset="-122"/>
                <a:cs typeface="仿宋" panose="02010609060101010101" charset="-122"/>
              </a:rPr>
              <a:t>1</a:t>
            </a:r>
            <a:r>
              <a:rPr lang="en-US" altLang="zh-CN" sz="3200" i="1" dirty="0">
                <a:gradFill>
                  <a:gsLst>
                    <a:gs pos="16000">
                      <a:srgbClr val="FBF90E"/>
                    </a:gs>
                    <a:gs pos="86000">
                      <a:srgbClr val="F35C07"/>
                    </a:gs>
                  </a:gsLst>
                  <a:lin ang="2700000" scaled="0"/>
                </a:gradFill>
                <a:latin typeface="字魂143号-正酷超级黑" panose="02010600030101010101" pitchFamily="2" charset="-122"/>
                <a:ea typeface="字魂143号-正酷超级黑" panose="02010600030101010101" pitchFamily="2" charset="-122"/>
              </a:rPr>
              <a:t>、</a:t>
            </a:r>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rPr>
              <a:t>什么是装配式建筑</a:t>
            </a:r>
            <a:endParaRPr lang="en-US" altLang="zh-CN" sz="3200" i="1" dirty="0">
              <a:gradFill>
                <a:gsLst>
                  <a:gs pos="16000">
                    <a:srgbClr val="FBF90E"/>
                  </a:gs>
                  <a:gs pos="86000">
                    <a:srgbClr val="F35C07"/>
                  </a:gs>
                </a:gsLst>
                <a:lin ang="2700000" scaled="0"/>
              </a:gradFill>
              <a:latin typeface="字魂143号-正酷超级黑" panose="02010600030101010101" pitchFamily="2" charset="-122"/>
              <a:ea typeface="字魂143号-正酷超级黑" panose="02010600030101010101" pitchFamily="2" charset="-122"/>
            </a:endParaRPr>
          </a:p>
          <a:p>
            <a:pPr algn="l"/>
            <a:r>
              <a:rPr lang="zh-CN" altLang="en-US" sz="2400" b="1" dirty="0">
                <a:solidFill>
                  <a:schemeClr val="tx1">
                    <a:lumMod val="75000"/>
                    <a:lumOff val="25000"/>
                  </a:schemeClr>
                </a:solidFill>
                <a:latin typeface="仿宋" panose="02010609060101010101" charset="-122"/>
                <a:ea typeface="仿宋" panose="02010609060101010101" charset="-122"/>
                <a:cs typeface="仿宋" panose="02010609060101010101" charset="-122"/>
              </a:rPr>
              <a:t>   建筑的部分或全部构件在工厂预制完成运输到施工现场将构件通过可靠的连接方式组装而建成称为预制装配式建筑</a:t>
            </a:r>
            <a:endParaRPr lang="zh-CN" altLang="en-US" sz="2400" b="1"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p:txBody>
      </p:sp>
      <p:pic>
        <p:nvPicPr>
          <p:cNvPr id="9" name="图片 8"/>
          <p:cNvPicPr>
            <a:picLocks noChangeAspect="1"/>
          </p:cNvPicPr>
          <p:nvPr/>
        </p:nvPicPr>
        <p:blipFill>
          <a:blip r:embed="rId1"/>
          <a:stretch>
            <a:fillRect/>
          </a:stretch>
        </p:blipFill>
        <p:spPr>
          <a:xfrm>
            <a:off x="26670" y="2324100"/>
            <a:ext cx="12243435" cy="4534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0" y="0"/>
            <a:ext cx="12192000" cy="6857999"/>
          </a:xfrm>
          <a:prstGeom prst="rect">
            <a:avLst/>
          </a:prstGeom>
        </p:spPr>
      </p:pic>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文本框 19"/>
          <p:cNvSpPr txBox="1"/>
          <p:nvPr/>
        </p:nvSpPr>
        <p:spPr>
          <a:xfrm>
            <a:off x="781148" y="399227"/>
            <a:ext cx="5314852" cy="583565"/>
          </a:xfrm>
          <a:prstGeom prst="rect">
            <a:avLst/>
          </a:prstGeom>
          <a:noFill/>
          <a:effectLst>
            <a:outerShdw dist="38100" dir="2700000" algn="tl" rotWithShape="0">
              <a:srgbClr val="C7090C"/>
            </a:outerShdw>
          </a:effectLst>
        </p:spPr>
        <p:txBody>
          <a:bodyPr wrap="square" rtlCol="0">
            <a:spAutoFit/>
          </a:bodyPr>
          <a:lstStyle/>
          <a:p>
            <a:r>
              <a:rPr lang="en-US" altLang="zh-CN" sz="3200" i="1" dirty="0">
                <a:gradFill>
                  <a:gsLst>
                    <a:gs pos="16000">
                      <a:srgbClr val="FBF90E"/>
                    </a:gs>
                    <a:gs pos="86000">
                      <a:srgbClr val="F35C07"/>
                    </a:gs>
                  </a:gsLst>
                  <a:lin ang="2700000" scaled="0"/>
                </a:gradFill>
                <a:latin typeface="字魂143号-正酷超级黑" panose="02010600030101010101" pitchFamily="2" charset="-122"/>
                <a:ea typeface="字魂143号-正酷超级黑" panose="02010600030101010101" pitchFamily="2" charset="-122"/>
              </a:rPr>
              <a:t>2、</a:t>
            </a:r>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rPr>
              <a:t>装配式</a:t>
            </a:r>
            <a:r>
              <a:rPr lang="zh-CN" altLang="en-US" sz="3200" i="1" dirty="0">
                <a:gradFill>
                  <a:gsLst>
                    <a:gs pos="16000">
                      <a:srgbClr val="FBF90E"/>
                    </a:gs>
                    <a:gs pos="86000">
                      <a:srgbClr val="F35C07"/>
                    </a:gs>
                  </a:gsLst>
                  <a:lin ang="2700000" scaled="0"/>
                </a:gradFill>
                <a:latin typeface="仿宋" panose="02010609060101010101" charset="-122"/>
                <a:ea typeface="仿宋" panose="02010609060101010101" charset="-122"/>
              </a:rPr>
              <a:t>建筑</a:t>
            </a:r>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rPr>
              <a:t>的特点有哪些</a:t>
            </a:r>
            <a:endPar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endParaRPr>
          </a:p>
        </p:txBody>
      </p:sp>
      <p:sp>
        <p:nvSpPr>
          <p:cNvPr id="22" name="文本框 21"/>
          <p:cNvSpPr txBox="1"/>
          <p:nvPr/>
        </p:nvSpPr>
        <p:spPr>
          <a:xfrm>
            <a:off x="948871" y="1210269"/>
            <a:ext cx="10293804" cy="5539740"/>
          </a:xfrm>
          <a:prstGeom prst="rect">
            <a:avLst/>
          </a:prstGeom>
          <a:noFill/>
        </p:spPr>
        <p:txBody>
          <a:bodyPr wrap="square" lIns="0" tIns="0" rIns="0" bIns="0" rtlCol="0">
            <a:spAutoFit/>
          </a:bodyPr>
          <a:lstStyle>
            <a:defPPr>
              <a:defRPr lang="zh-CN"/>
            </a:defPPr>
            <a:lvl1pPr algn="just" hangingPunct="0">
              <a:lnSpc>
                <a:spcPct val="150000"/>
              </a:lnSpc>
              <a:defRPr sz="1600">
                <a:solidFill>
                  <a:schemeClr val="tx1">
                    <a:lumMod val="75000"/>
                    <a:lumOff val="25000"/>
                  </a:schemeClr>
                </a:solidFill>
                <a:latin typeface="思源黑体 CN Normal" pitchFamily="34" charset="-122"/>
                <a:ea typeface="思源黑体 CN Normal" pitchFamily="34" charset="-122"/>
                <a:cs typeface="+mn-ea"/>
              </a:defRPr>
            </a:lvl1pPr>
          </a:lstStyle>
          <a:p>
            <a:r>
              <a:rPr lang="zh-CN" altLang="en-US" sz="1400" b="1" dirty="0">
                <a:latin typeface="微软雅黑" panose="020B0503020204020204" pitchFamily="34" charset="-122"/>
                <a:ea typeface="微软雅黑" panose="020B0503020204020204" pitchFamily="34" charset="-122"/>
              </a:rPr>
              <a:t>　       </a:t>
            </a:r>
            <a:r>
              <a:rPr lang="en-US" altLang="zh-CN" sz="2400" b="1" dirty="0">
                <a:latin typeface="仿宋" panose="02010609060101010101" charset="-122"/>
                <a:ea typeface="仿宋" panose="02010609060101010101" charset="-122"/>
                <a:cs typeface="仿宋" panose="02010609060101010101" charset="-122"/>
              </a:rPr>
              <a:t>1.大量的建筑部品由车间生产加工完成，</a:t>
            </a:r>
            <a:endParaRPr lang="en-US" altLang="zh-CN" sz="2400" b="1" dirty="0">
              <a:latin typeface="仿宋" panose="02010609060101010101" charset="-122"/>
              <a:ea typeface="仿宋" panose="02010609060101010101" charset="-122"/>
              <a:cs typeface="仿宋" panose="02010609060101010101" charset="-122"/>
            </a:endParaRPr>
          </a:p>
          <a:p>
            <a:r>
              <a:rPr lang="en-US" altLang="zh-CN" sz="2400" b="1" dirty="0">
                <a:latin typeface="仿宋" panose="02010609060101010101" charset="-122"/>
                <a:ea typeface="仿宋" panose="02010609060101010101" charset="-122"/>
                <a:cs typeface="仿宋" panose="02010609060101010101" charset="-122"/>
              </a:rPr>
              <a:t>　　构件种类主要有：外墙板 内墙板 叠合板 阳台 空调板 楼梯 预制梁 预制柱……</a:t>
            </a:r>
            <a:endParaRPr lang="en-US" altLang="zh-CN" sz="2400" b="1" dirty="0">
              <a:latin typeface="仿宋" panose="02010609060101010101" charset="-122"/>
              <a:ea typeface="仿宋" panose="02010609060101010101" charset="-122"/>
              <a:cs typeface="仿宋" panose="02010609060101010101" charset="-122"/>
            </a:endParaRPr>
          </a:p>
          <a:p>
            <a:r>
              <a:rPr lang="en-US" altLang="zh-CN" sz="2400" b="1" dirty="0">
                <a:latin typeface="仿宋" panose="02010609060101010101" charset="-122"/>
                <a:ea typeface="仿宋" panose="02010609060101010101" charset="-122"/>
                <a:cs typeface="仿宋" panose="02010609060101010101" charset="-122"/>
              </a:rPr>
              <a:t>　　2.现场大量的装配作业比原始现浇作业大大减少</a:t>
            </a:r>
            <a:endParaRPr lang="en-US" altLang="zh-CN" sz="2400" b="1" dirty="0">
              <a:latin typeface="仿宋" panose="02010609060101010101" charset="-122"/>
              <a:ea typeface="仿宋" panose="02010609060101010101" charset="-122"/>
              <a:cs typeface="仿宋" panose="02010609060101010101" charset="-122"/>
            </a:endParaRPr>
          </a:p>
          <a:p>
            <a:r>
              <a:rPr lang="en-US" altLang="zh-CN" sz="2400" b="1" dirty="0">
                <a:latin typeface="仿宋" panose="02010609060101010101" charset="-122"/>
                <a:ea typeface="仿宋" panose="02010609060101010101" charset="-122"/>
                <a:cs typeface="仿宋" panose="02010609060101010101" charset="-122"/>
              </a:rPr>
              <a:t>　　3.采用建筑、装修一体化设计、施工理想状态是装修可随主体施工同步进行</a:t>
            </a:r>
            <a:endParaRPr lang="en-US" altLang="zh-CN" sz="2400" b="1" dirty="0">
              <a:latin typeface="仿宋" panose="02010609060101010101" charset="-122"/>
              <a:ea typeface="仿宋" panose="02010609060101010101" charset="-122"/>
              <a:cs typeface="仿宋" panose="02010609060101010101" charset="-122"/>
            </a:endParaRPr>
          </a:p>
          <a:p>
            <a:r>
              <a:rPr lang="en-US" altLang="zh-CN" sz="2400" b="1" dirty="0">
                <a:latin typeface="仿宋" panose="02010609060101010101" charset="-122"/>
                <a:ea typeface="仿宋" panose="02010609060101010101" charset="-122"/>
                <a:cs typeface="仿宋" panose="02010609060101010101" charset="-122"/>
              </a:rPr>
              <a:t>　　4.设计的标准化和管理的信息化，构件越标准，生产效率越高，相应的构件成本就会下降，配合工厂的数字化管理，整个装配式建筑的性价比会越来越高</a:t>
            </a:r>
            <a:endParaRPr lang="en-US" altLang="zh-CN" sz="2400" b="1" dirty="0">
              <a:latin typeface="仿宋" panose="02010609060101010101" charset="-122"/>
              <a:ea typeface="仿宋" panose="02010609060101010101" charset="-122"/>
              <a:cs typeface="仿宋" panose="02010609060101010101" charset="-122"/>
            </a:endParaRPr>
          </a:p>
          <a:p>
            <a:r>
              <a:rPr lang="en-US" altLang="zh-CN" sz="2400" b="1" dirty="0">
                <a:latin typeface="仿宋" panose="02010609060101010101" charset="-122"/>
                <a:ea typeface="仿宋" panose="02010609060101010101" charset="-122"/>
                <a:cs typeface="仿宋" panose="02010609060101010101" charset="-122"/>
              </a:rPr>
              <a:t>　　5.符合绿色建筑的要求</a:t>
            </a:r>
            <a:endParaRPr lang="en-US" altLang="zh-CN" sz="2400" b="1" dirty="0">
              <a:latin typeface="仿宋" panose="02010609060101010101" charset="-122"/>
              <a:ea typeface="仿宋" panose="02010609060101010101" charset="-122"/>
              <a:cs typeface="仿宋" panose="02010609060101010101" charset="-122"/>
            </a:endParaRPr>
          </a:p>
        </p:txBody>
      </p:sp>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09205" y="-869950"/>
            <a:ext cx="4008755" cy="3350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0" y="0"/>
            <a:ext cx="12192000" cy="6857999"/>
          </a:xfrm>
          <a:prstGeom prst="rect">
            <a:avLst/>
          </a:prstGeom>
        </p:spPr>
      </p:pic>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文本框 19"/>
          <p:cNvSpPr txBox="1"/>
          <p:nvPr/>
        </p:nvSpPr>
        <p:spPr>
          <a:xfrm>
            <a:off x="781050" y="399415"/>
            <a:ext cx="8330565" cy="583565"/>
          </a:xfrm>
          <a:prstGeom prst="rect">
            <a:avLst/>
          </a:prstGeom>
          <a:noFill/>
          <a:effectLst>
            <a:outerShdw dist="38100" dir="2700000" algn="tl" rotWithShape="0">
              <a:srgbClr val="C7090C"/>
            </a:outerShdw>
          </a:effectLst>
        </p:spPr>
        <p:txBody>
          <a:bodyPr wrap="square" rtlCol="0">
            <a:spAutoFit/>
          </a:bodyPr>
          <a:lstStyle/>
          <a:p>
            <a:r>
              <a:rPr lang="en-US" altLang="zh-CN" sz="3200" i="1" dirty="0">
                <a:gradFill>
                  <a:gsLst>
                    <a:gs pos="16000">
                      <a:srgbClr val="FBF90E"/>
                    </a:gs>
                    <a:gs pos="86000">
                      <a:srgbClr val="F35C07"/>
                    </a:gs>
                  </a:gsLst>
                  <a:lin ang="2700000" scaled="0"/>
                </a:gradFill>
                <a:latin typeface="字魂143号-正酷超级黑" panose="02010600030101010101" pitchFamily="2" charset="-122"/>
                <a:ea typeface="字魂143号-正酷超级黑" panose="02010600030101010101" pitchFamily="2" charset="-122"/>
              </a:rPr>
              <a:t>　3、</a:t>
            </a:r>
            <a:r>
              <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rPr>
              <a:t>如何制定装配式建筑标准体系?</a:t>
            </a:r>
            <a:endParaRPr lang="en-US" altLang="zh-CN" sz="3200" i="1" dirty="0">
              <a:gradFill>
                <a:gsLst>
                  <a:gs pos="16000">
                    <a:srgbClr val="FBF90E"/>
                  </a:gs>
                  <a:gs pos="86000">
                    <a:srgbClr val="F35C07"/>
                  </a:gs>
                </a:gsLst>
                <a:lin ang="2700000" scaled="0"/>
              </a:gradFill>
              <a:latin typeface="仿宋" panose="02010609060101010101" charset="-122"/>
              <a:ea typeface="仿宋" panose="02010609060101010101" charset="-122"/>
              <a:cs typeface="仿宋" panose="02010609060101010101" charset="-122"/>
            </a:endParaRPr>
          </a:p>
        </p:txBody>
      </p:sp>
      <p:sp>
        <p:nvSpPr>
          <p:cNvPr id="22" name="文本框 21"/>
          <p:cNvSpPr txBox="1"/>
          <p:nvPr/>
        </p:nvSpPr>
        <p:spPr>
          <a:xfrm>
            <a:off x="986790" y="1790065"/>
            <a:ext cx="10544175" cy="2769870"/>
          </a:xfrm>
          <a:prstGeom prst="rect">
            <a:avLst/>
          </a:prstGeom>
          <a:noFill/>
        </p:spPr>
        <p:txBody>
          <a:bodyPr wrap="square" lIns="0" tIns="0" rIns="0" bIns="0" rtlCol="0">
            <a:spAutoFit/>
          </a:bodyPr>
          <a:lstStyle>
            <a:defPPr>
              <a:defRPr lang="zh-CN"/>
            </a:defPPr>
            <a:lvl1pPr algn="just" hangingPunct="0">
              <a:lnSpc>
                <a:spcPct val="150000"/>
              </a:lnSpc>
              <a:defRPr sz="1600">
                <a:solidFill>
                  <a:schemeClr val="tx1">
                    <a:lumMod val="75000"/>
                    <a:lumOff val="25000"/>
                  </a:schemeClr>
                </a:solidFill>
                <a:latin typeface="思源黑体 CN Normal" pitchFamily="34" charset="-122"/>
                <a:ea typeface="思源黑体 CN Normal" pitchFamily="34" charset="-122"/>
                <a:cs typeface="+mn-ea"/>
              </a:defRPr>
            </a:lvl1pPr>
          </a:lstStyle>
          <a:p>
            <a:pPr marL="342900" indent="-342900">
              <a:buFont typeface="Wingdings" panose="05000000000000000000" charset="0"/>
              <a:buChar char="Ø"/>
            </a:pPr>
            <a:r>
              <a:rPr lang="en-US" altLang="zh-CN" sz="2400" b="1" dirty="0">
                <a:latin typeface="仿宋" panose="02010609060101010101" charset="-122"/>
                <a:ea typeface="仿宋" panose="02010609060101010101" charset="-122"/>
                <a:cs typeface="仿宋" panose="02010609060101010101" charset="-122"/>
              </a:rPr>
              <a:t>积极促进装配式建筑的相关技术标准研究</a:t>
            </a:r>
            <a:endParaRPr lang="en-US" altLang="zh-CN" sz="2400" b="1" dirty="0">
              <a:latin typeface="仿宋" panose="02010609060101010101" charset="-122"/>
              <a:ea typeface="仿宋" panose="02010609060101010101" charset="-122"/>
              <a:cs typeface="仿宋" panose="02010609060101010101" charset="-122"/>
            </a:endParaRPr>
          </a:p>
          <a:p>
            <a:pPr marL="342900" indent="-342900">
              <a:buFont typeface="Wingdings" panose="05000000000000000000" charset="0"/>
              <a:buChar char="Ø"/>
            </a:pPr>
            <a:r>
              <a:rPr lang="en-US" altLang="zh-CN" sz="2400" b="1" dirty="0">
                <a:latin typeface="仿宋" panose="02010609060101010101" charset="-122"/>
                <a:ea typeface="仿宋" panose="02010609060101010101" charset="-122"/>
                <a:cs typeface="仿宋" panose="02010609060101010101" charset="-122"/>
              </a:rPr>
              <a:t>建立装配式建筑关键技术审核把关机制</a:t>
            </a:r>
            <a:endParaRPr lang="en-US" altLang="zh-CN" sz="2400" b="1" dirty="0">
              <a:latin typeface="仿宋" panose="02010609060101010101" charset="-122"/>
              <a:ea typeface="仿宋" panose="02010609060101010101" charset="-122"/>
              <a:cs typeface="仿宋" panose="02010609060101010101" charset="-122"/>
            </a:endParaRPr>
          </a:p>
          <a:p>
            <a:pPr marL="342900" indent="-342900">
              <a:buFont typeface="Wingdings" panose="05000000000000000000" charset="0"/>
              <a:buChar char="Ø"/>
            </a:pPr>
            <a:r>
              <a:rPr lang="en-US" altLang="zh-CN" sz="2400" b="1" dirty="0">
                <a:latin typeface="仿宋" panose="02010609060101010101" charset="-122"/>
                <a:ea typeface="仿宋" panose="02010609060101010101" charset="-122"/>
                <a:cs typeface="仿宋" panose="02010609060101010101" charset="-122"/>
              </a:rPr>
              <a:t>研究制定符合我县实际的装配式建筑相关技术应用标准</a:t>
            </a:r>
            <a:endParaRPr lang="en-US" altLang="zh-CN" sz="2400" b="1" dirty="0">
              <a:latin typeface="仿宋" panose="02010609060101010101" charset="-122"/>
              <a:ea typeface="仿宋" panose="02010609060101010101" charset="-122"/>
              <a:cs typeface="仿宋" panose="02010609060101010101" charset="-122"/>
            </a:endParaRPr>
          </a:p>
          <a:p>
            <a:pPr marL="342900" indent="-342900">
              <a:buFont typeface="Wingdings" panose="05000000000000000000" charset="0"/>
              <a:buChar char="Ø"/>
            </a:pPr>
            <a:r>
              <a:rPr lang="en-US" altLang="zh-CN" sz="2400" b="1" dirty="0">
                <a:latin typeface="仿宋" panose="02010609060101010101" charset="-122"/>
                <a:ea typeface="仿宋" panose="02010609060101010101" charset="-122"/>
                <a:cs typeface="仿宋" panose="02010609060101010101" charset="-122"/>
              </a:rPr>
              <a:t>逐步建立健全覆盖设计、生产、施工和使用维护全过程的装配式建筑标准和技术体系</a:t>
            </a:r>
            <a:endParaRPr lang="en-US" altLang="zh-CN" sz="2400" b="1" dirty="0">
              <a:latin typeface="仿宋" panose="02010609060101010101" charset="-122"/>
              <a:ea typeface="仿宋" panose="02010609060101010101" charset="-122"/>
              <a:cs typeface="仿宋" panose="02010609060101010101" charset="-122"/>
            </a:endParaRPr>
          </a:p>
        </p:txBody>
      </p:sp>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90454" y="4208892"/>
            <a:ext cx="3687632" cy="2458421"/>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tags/tag1.xml><?xml version="1.0" encoding="utf-8"?>
<p:tagLst xmlns:p="http://schemas.openxmlformats.org/presentationml/2006/main">
  <p:tag name="PA" val="v5.2.8"/>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PA" val="v5.2.11"/>
</p:tagLst>
</file>

<file path=ppt/tags/tag2.xml><?xml version="1.0" encoding="utf-8"?>
<p:tagLst xmlns:p="http://schemas.openxmlformats.org/presentationml/2006/main">
  <p:tag name="PA" val="v5.2.11"/>
</p:tagLst>
</file>

<file path=ppt/tags/tag3.xml><?xml version="1.0" encoding="utf-8"?>
<p:tagLst xmlns:p="http://schemas.openxmlformats.org/presentationml/2006/main">
  <p:tag name="PA" val="v5.2.11"/>
</p:tagLst>
</file>

<file path=ppt/tags/tag4.xml><?xml version="1.0" encoding="utf-8"?>
<p:tagLst xmlns:p="http://schemas.openxmlformats.org/presentationml/2006/main">
  <p:tag name="PA" val="v5.2.11"/>
</p:tagLst>
</file>

<file path=ppt/tags/tag5.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7.xml><?xml version="1.0" encoding="utf-8"?>
<p:tagLst xmlns:p="http://schemas.openxmlformats.org/presentationml/2006/main">
  <p:tag name="PA" val="v5.2.11"/>
</p:tagLst>
</file>

<file path=ppt/tags/tag8.xml><?xml version="1.0" encoding="utf-8"?>
<p:tagLst xmlns:p="http://schemas.openxmlformats.org/presentationml/2006/main">
  <p:tag name="PA" val="v5.2.11"/>
</p:tagLst>
</file>

<file path=ppt/tags/tag9.xml><?xml version="1.0" encoding="utf-8"?>
<p:tagLst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汉仪君黑-45简"/>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汉仪君黑-45简"/>
        <a:font script="Hebr" typeface="汉仪君黑-45简"/>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汉仪君黑-45简"/>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2209</Words>
  <Application>WPS 演示</Application>
  <PresentationFormat>宽屏</PresentationFormat>
  <Paragraphs>85</Paragraphs>
  <Slides>11</Slides>
  <Notes>1</Notes>
  <HiddenSlides>0</HiddenSlides>
  <MMClips>1</MMClips>
  <ScaleCrop>false</ScaleCrop>
  <HeadingPairs>
    <vt:vector size="6" baseType="variant">
      <vt:variant>
        <vt:lpstr>已用的字体</vt:lpstr>
      </vt:variant>
      <vt:variant>
        <vt:i4>18</vt:i4>
      </vt:variant>
      <vt:variant>
        <vt:lpstr>主题</vt:lpstr>
      </vt:variant>
      <vt:variant>
        <vt:i4>7</vt:i4>
      </vt:variant>
      <vt:variant>
        <vt:lpstr>幻灯片标题</vt:lpstr>
      </vt:variant>
      <vt:variant>
        <vt:i4>11</vt:i4>
      </vt:variant>
    </vt:vector>
  </HeadingPairs>
  <TitlesOfParts>
    <vt:vector size="36" baseType="lpstr">
      <vt:lpstr>Arial</vt:lpstr>
      <vt:lpstr>宋体</vt:lpstr>
      <vt:lpstr>Wingdings</vt:lpstr>
      <vt:lpstr>汉仪君黑-45简</vt:lpstr>
      <vt:lpstr>思源黑体 CN Heavy</vt:lpstr>
      <vt:lpstr>黑体</vt:lpstr>
      <vt:lpstr>汉仪雅酷黑简</vt:lpstr>
      <vt:lpstr>思源黑体 CN Normal</vt:lpstr>
      <vt:lpstr>仿宋</vt:lpstr>
      <vt:lpstr>汉仪君黑-45简</vt:lpstr>
      <vt:lpstr>字魂143号-正酷超级黑</vt:lpstr>
      <vt:lpstr>思源黑体 CN Normal</vt:lpstr>
      <vt:lpstr>微软雅黑</vt:lpstr>
      <vt:lpstr>Wingdings</vt:lpstr>
      <vt:lpstr>Arial Unicode MS</vt:lpstr>
      <vt:lpstr>等线</vt:lpstr>
      <vt:lpstr>等线 Light</vt:lpstr>
      <vt:lpstr>Calibri</vt:lpstr>
      <vt:lpstr>Office 主题​​</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012</dc:title>
  <dc:creator/>
  <cp:lastModifiedBy>宁二月</cp:lastModifiedBy>
  <cp:revision>37</cp:revision>
  <dcterms:created xsi:type="dcterms:W3CDTF">1900-01-01T00:00:00Z</dcterms:created>
  <dcterms:modified xsi:type="dcterms:W3CDTF">2022-05-03T04:27:22Z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D464E2E1F96E43739719E8105326C483</vt:lpwstr>
  </property>
  <property fmtid="{D5CDD505-2E9C-101B-9397-08002B2CF9AE}" pid="3" name="KSOProductBuildVer">
    <vt:lpwstr>2052-11.1.0.10314</vt:lpwstr>
  </property>
</Properties>
</file>