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0" r:id="rId4"/>
    <p:sldId id="296" r:id="rId5"/>
    <p:sldId id="266" r:id="rId6"/>
    <p:sldId id="274" r:id="rId7"/>
    <p:sldId id="267" r:id="rId8"/>
    <p:sldId id="268" r:id="rId9"/>
    <p:sldId id="275" r:id="rId10"/>
    <p:sldId id="331" r:id="rId11"/>
    <p:sldId id="332" r:id="rId12"/>
    <p:sldId id="277" r:id="rId13"/>
    <p:sldId id="279" r:id="rId14"/>
    <p:sldId id="280" r:id="rId15"/>
    <p:sldId id="281" r:id="rId16"/>
    <p:sldId id="283" r:id="rId17"/>
    <p:sldId id="282" r:id="rId18"/>
    <p:sldId id="330" r:id="rId19"/>
    <p:sldId id="284" r:id="rId20"/>
    <p:sldId id="292" r:id="rId21"/>
    <p:sldId id="293" r:id="rId22"/>
    <p:sldId id="294" r:id="rId23"/>
    <p:sldId id="290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2" name="suction.wav"/>
          </p:stSnd>
        </p:sndAc>
      </p:transition>
    </mc:Choice>
    <mc:Fallback>
      <p:transition spd="slow" advTm="20000">
        <p:pull dir="u"/>
        <p:sndAc>
          <p:stSnd>
            <p:snd r:embed="rId2" name="suction.wav"/>
          </p:stSnd>
        </p:sndAc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audio" Target="../media/audio1.wav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  <p:sndAc>
          <p:stSnd>
            <p:snd r:embed="rId14" name="suction.wav"/>
          </p:stSnd>
        </p:sndAc>
      </p:transition>
    </mc:Choice>
    <mc:Fallback>
      <p:transition spd="slow" advTm="20000">
        <p:pull dir="u"/>
        <p:sndAc>
          <p:stSnd>
            <p:snd r:embed="rId14" name="suction.wav"/>
          </p:stSnd>
        </p:sndAc>
      </p:transition>
    </mc:Fallback>
  </mc:AlternateConten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16865" y="273050"/>
            <a:ext cx="11607165" cy="1605915"/>
          </a:xfrm>
        </p:spPr>
        <p:txBody>
          <a:bodyPr>
            <a:noAutofit/>
          </a:bodyPr>
          <a:p>
            <a:r>
              <a:rPr lang="zh-CN" altLang="en-US" sz="10000">
                <a:solidFill>
                  <a:srgbClr val="FF0000"/>
                </a:solidFill>
              </a:rPr>
              <a:t>社旗县中医院</a:t>
            </a:r>
            <a:endParaRPr lang="zh-CN" altLang="en-US" sz="1000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1704340"/>
            <a:ext cx="9144000" cy="5038725"/>
          </a:xfrm>
        </p:spPr>
        <p:txBody>
          <a:bodyPr>
            <a:normAutofit fontScale="90000" lnSpcReduction="10000"/>
          </a:bodyPr>
          <a:p>
            <a:r>
              <a:rPr lang="zh-CN" altLang="en-US" sz="40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国家二甲中医院</a:t>
            </a:r>
            <a:endParaRPr lang="zh-CN" altLang="en-US" sz="60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</a:endParaRPr>
          </a:p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厚德仁术，传承圣风</a:t>
            </a:r>
            <a:endParaRPr lang="zh-CN" altLang="en-US" sz="3600"/>
          </a:p>
          <a:p>
            <a:endParaRPr lang="zh-CN" altLang="en-US" sz="9600"/>
          </a:p>
          <a:p>
            <a:endParaRPr lang="zh-CN" altLang="en-US" sz="7200" b="1">
              <a:solidFill>
                <a:schemeClr val="tx1"/>
              </a:solidFill>
              <a:effectLst/>
            </a:endParaRPr>
          </a:p>
          <a:p>
            <a:r>
              <a:rPr lang="zh-CN" altLang="en-US" sz="7200" b="1">
                <a:solidFill>
                  <a:srgbClr val="FF0000"/>
                </a:solidFill>
                <a:effectLst/>
              </a:rPr>
              <a:t>心病科</a:t>
            </a:r>
            <a:endParaRPr lang="zh-CN" altLang="en-US" sz="8000" b="1">
              <a:solidFill>
                <a:schemeClr val="tx1"/>
              </a:solidFill>
              <a:effectLst/>
            </a:endParaRPr>
          </a:p>
          <a:p>
            <a:endParaRPr lang="zh-CN" altLang="en-US" sz="8000" b="1">
              <a:solidFill>
                <a:schemeClr val="tx1"/>
              </a:solidFill>
              <a:effectLst/>
            </a:endParaRPr>
          </a:p>
          <a:p>
            <a:endParaRPr lang="zh-CN" altLang="en-US" sz="8000" b="1">
              <a:solidFill>
                <a:schemeClr val="tx1"/>
              </a:solidFill>
              <a:effectLst/>
            </a:endParaRPr>
          </a:p>
        </p:txBody>
      </p:sp>
      <p:pic>
        <p:nvPicPr>
          <p:cNvPr id="4" name="图片 3" descr="mmexport16620239821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120" y="3086100"/>
            <a:ext cx="2377440" cy="2377440"/>
          </a:xfrm>
          <a:prstGeom prst="rect">
            <a:avLst/>
          </a:prstGeom>
        </p:spPr>
      </p:pic>
      <p:pic>
        <p:nvPicPr>
          <p:cNvPr id="10" name="项斯华-渔舟唱晚(古筝独奏)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93985" y="766445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sh dir="u"/>
      </p:transition>
    </mc:Choice>
    <mc:Fallback>
      <p:transition spd="slow" advTm="20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0" numSld="999" showWhenStopped="0">
                <p:cTn id="7" repeatCount="indefinite" fill="remove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</a:t>
            </a:r>
            <a:r>
              <a:rPr lang="zh-CN" altLang="en-US"/>
              <a:t>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9065" y="5712460"/>
            <a:ext cx="3953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 sz="2000"/>
              <a:t>杨爽</a:t>
            </a:r>
            <a:r>
              <a:rPr lang="zh-CN" altLang="en-US" sz="2000"/>
              <a:t>燕，中医主治医师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420235" y="1301115"/>
            <a:ext cx="755650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       </a:t>
            </a:r>
            <a:r>
              <a:rPr lang="zh-CN" altLang="en-US" sz="3600"/>
              <a:t>本科，毕业于南阳理工学院，多次于南阳市中医院、南阳市中心医院进修学习，在郑州市中医院规培三年，完成国家住院医师规范化培训，擅长冠心病、心律失常、高血压病、心力衰竭、心脑血管急危重症及疑难疾病的诊治。</a:t>
            </a:r>
            <a:endParaRPr lang="zh-CN" altLang="en-US" sz="3600"/>
          </a:p>
          <a:p>
            <a:r>
              <a:rPr lang="zh-CN" altLang="en-US" sz="3600"/>
              <a:t>    手机号：</a:t>
            </a:r>
            <a:r>
              <a:rPr lang="en-US" altLang="zh-CN" sz="3600"/>
              <a:t>15090117637</a:t>
            </a:r>
            <a:endParaRPr lang="en-US" altLang="zh-CN" sz="3600"/>
          </a:p>
        </p:txBody>
      </p:sp>
    </p:spTree>
  </p:cSld>
  <p:clrMapOvr>
    <a:masterClrMapping/>
  </p:clrMapOvr>
  <p:transition spd="slow" advTm="20000"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9390" y="5662930"/>
            <a:ext cx="38169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</a:t>
            </a:r>
            <a:r>
              <a:rPr lang="zh-CN" altLang="en-US" sz="2000"/>
              <a:t>徐显程，中医执业医师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342130" y="1261745"/>
            <a:ext cx="761555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本科学历，毕业于河南中医药大学，中医专业，从事临床工作多年，在南阳市中心医院心脑血管、呼吸、消化、血液等科室进修学习，</a:t>
            </a:r>
            <a:endParaRPr lang="zh-CN" altLang="en-US" sz="2800"/>
          </a:p>
          <a:p>
            <a:r>
              <a:rPr lang="zh-CN" altLang="en-US" sz="2800"/>
              <a:t>擅长冠心病、心律失常、高血压、慢阻肺、肺气肿、胃炎等常见病诊断及治疗，在中西医结合治疗常见病多发病具有自己的见解。</a:t>
            </a:r>
            <a:endParaRPr lang="zh-CN" altLang="en-US" sz="2800"/>
          </a:p>
          <a:p>
            <a:r>
              <a:rPr lang="zh-CN" altLang="en-US" sz="2800"/>
              <a:t>   手机号：15083365117</a:t>
            </a:r>
            <a:endParaRPr lang="zh-CN" altLang="en-US" sz="2800"/>
          </a:p>
        </p:txBody>
      </p:sp>
    </p:spTree>
  </p:cSld>
  <p:clrMapOvr>
    <a:masterClrMapping/>
  </p:clrMapOvr>
  <p:transition spd="slow" advTm="20000">
    <p:pull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1935" y="5731510"/>
            <a:ext cx="38074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</a:t>
            </a:r>
            <a:r>
              <a:rPr lang="zh-CN" altLang="en-US" sz="2000"/>
              <a:t>牛青浦，主管护师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391660" y="1562100"/>
            <a:ext cx="753618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本科学历，毕业于河南中医药大学护理专业，从事临床护理多年，有丰富的护理经验，多次在市级三甲医院进修学习，多次荣获院级优秀护士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0000">
        <p:pull dir="u"/>
      </p:transition>
    </mc:Choice>
    <mc:Fallback>
      <p:transition spd="slow" advTm="20000">
        <p:pull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4940" y="5566410"/>
            <a:ext cx="38074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 </a:t>
            </a:r>
            <a:r>
              <a:rPr lang="zh-CN" altLang="en-US" sz="2000"/>
              <a:t>朱燕清，护师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439920" y="1232535"/>
            <a:ext cx="76542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本科学历，毕业于河南中医药大学，护理专业，曾在南阳市中心医院进修学习，能熟练掌握内科疾病护理及各项基本护理操作，本着认真负责的态度更多服务于病人，做好本职工作。</a:t>
            </a:r>
            <a:endParaRPr lang="zh-CN" altLang="en-US" sz="3200"/>
          </a:p>
        </p:txBody>
      </p:sp>
    </p:spTree>
  </p:cSld>
  <p:clrMapOvr>
    <a:masterClrMapping/>
  </p:clrMapOvr>
  <p:transition spd="slow" advTm="20000">
    <p:pull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2565" y="5711825"/>
            <a:ext cx="38347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   </a:t>
            </a:r>
            <a:r>
              <a:rPr lang="zh-CN" altLang="en-US" sz="2000"/>
              <a:t>刘槟，护师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187190" y="1213485"/>
            <a:ext cx="787717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       </a:t>
            </a:r>
            <a:r>
              <a:rPr lang="zh-CN" altLang="en-US" sz="4000"/>
              <a:t>本科学历，毕业于南阳理工学院，护理专业，曾在南阳市中医院进修学习，理论知识扎实，熟练掌握各项护理技术、操作规程。擅长各种常见病、多发病的护理。</a:t>
            </a:r>
            <a:endParaRPr lang="zh-CN" altLang="en-US" sz="4000"/>
          </a:p>
        </p:txBody>
      </p:sp>
    </p:spTree>
  </p:cSld>
  <p:clrMapOvr>
    <a:masterClrMapping/>
  </p:clrMapOvr>
  <p:transition spd="slow" advTm="20000">
    <p:pull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4150" y="5634355"/>
            <a:ext cx="3739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  </a:t>
            </a:r>
            <a:r>
              <a:rPr lang="zh-CN" altLang="en-US" sz="2000"/>
              <a:t>夏建平，护</a:t>
            </a:r>
            <a:r>
              <a:rPr lang="zh-CN" altLang="en-US" sz="2000"/>
              <a:t>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361815" y="1223010"/>
            <a:ext cx="759587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本科学历，毕业于河南中医药大学，护理专业，理论基础知识扎实，熟练掌握各项护理技术、操作规程。擅长各种常见病、多发病的护理。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5029200" y="4618990"/>
            <a:ext cx="309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 spd="slow" advTm="20000">
    <p:pull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4940" y="5575935"/>
            <a:ext cx="38658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</a:t>
            </a:r>
            <a:r>
              <a:rPr lang="zh-CN" altLang="en-US" sz="2000"/>
              <a:t>褚亚威，护师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303395" y="1320165"/>
            <a:ext cx="764413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本科学历，毕业于南阳理工学院护理专业，从事临床护理数年，两次在南阳市医专第二附属医院进修学习，熟练掌握常见病护理及抢救重症病人操作技术，多次评为县级优秀护士。</a:t>
            </a:r>
            <a:endParaRPr lang="zh-CN" altLang="en-US" sz="3200"/>
          </a:p>
        </p:txBody>
      </p:sp>
    </p:spTree>
  </p:cSld>
  <p:clrMapOvr>
    <a:masterClrMapping/>
  </p:clrMapOvr>
  <p:transition spd="slow" advTm="20000">
    <p:pull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4150" y="5634355"/>
            <a:ext cx="3739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  </a:t>
            </a:r>
            <a:r>
              <a:rPr lang="zh-CN" altLang="en-US" sz="2000"/>
              <a:t>高雪，护</a:t>
            </a:r>
            <a:r>
              <a:rPr lang="zh-CN" altLang="en-US" sz="2000"/>
              <a:t>士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361815" y="1223010"/>
            <a:ext cx="759587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本科学历，毕业于河南中医药大学，护理专业，曾在南阳市医专一附院进修学习，理论基础知识扎实，熟练掌握各项护理技术、操作规程。擅长各种常见病、多发病的护理，多次评为院级优秀护士。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5029200" y="4618990"/>
            <a:ext cx="309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 spd="slow" advTm="20000">
    <p:pull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4150" y="5517515"/>
            <a:ext cx="37687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       </a:t>
            </a:r>
            <a:r>
              <a:rPr lang="zh-CN" altLang="en-US" sz="2000"/>
              <a:t>白茹，护</a:t>
            </a:r>
            <a:r>
              <a:rPr lang="zh-CN" altLang="en-US" sz="2000"/>
              <a:t>士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400550" y="1282065"/>
            <a:ext cx="763397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           </a:t>
            </a:r>
            <a:r>
              <a:rPr lang="zh-CN" altLang="en-US" sz="3200"/>
              <a:t>本科学历，毕业于河南中医药大学，护理专业，从事临床护理工作多年，曾在南阳市中医院进修学习，熟练掌握临床护理工作、院前突发事件的应急处理，院内各种急救操作及病房整体化管理，熟练掌握各项护理理论护理操作，多次评为院级优秀护士。</a:t>
            </a:r>
            <a:endParaRPr lang="zh-CN" altLang="en-US" sz="3200"/>
          </a:p>
        </p:txBody>
      </p:sp>
    </p:spTree>
  </p:cSld>
  <p:clrMapOvr>
    <a:masterClrMapping/>
  </p:clrMapOvr>
  <p:transition spd="slow" advTm="20000">
    <p:pull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科室工作</a:t>
            </a:r>
            <a:endParaRPr lang="zh-CN" altLang="en-US" sz="54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140325"/>
          </a:xfrm>
        </p:spPr>
        <p:txBody>
          <a:bodyPr/>
          <a:p>
            <a:pPr marL="0" indent="0">
              <a:buNone/>
            </a:pPr>
            <a:r>
              <a:rPr lang="en-US" altLang="zh-CN" sz="2800"/>
              <a:t>        </a:t>
            </a:r>
            <a:r>
              <a:rPr lang="zh-CN" altLang="en-US"/>
              <a:t>我科在西医不落后，鼓励医护人员外出进修、参加学术交流活动、参加学术讲座，定期参加郑州市心血管病医院线上学习、培训，充分利用与郑州市心血管病远程会诊平台开展会诊业务，通过以上措施，使我科心血管病专业诊疗水平得到快速提高。突出中医药优势、重视中医中药在临床上的应用，在治疗冠心病、急性心肌梗死、急慢性心力衰竭、各种心律失常、高血压病等疾病方面，积累了丰富的临床经验。通过中西医结合治疗，改善患者的临床症状，提高临床疗效，减少副作用，为心血管病人提供集中医、西医、预防、保健于一体的专科服务。</a:t>
            </a:r>
            <a:endParaRPr lang="zh-CN" altLang="en-US"/>
          </a:p>
        </p:txBody>
      </p:sp>
    </p:spTree>
  </p:cSld>
  <p:clrMapOvr>
    <a:masterClrMapping/>
  </p:clrMapOvr>
  <p:transition spd="slow" advTm="20000"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485140" y="1553210"/>
            <a:ext cx="11049000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55600"/>
            <a:r>
              <a:rPr lang="en-US" altLang="zh-CN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     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心病科成立于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2016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年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10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月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日，是社旗县中医院的重点建设专科，共有医护人员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16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名，其中主任医师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名，主治医师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5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名，住院医师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名，康复治疗师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名，护理人员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8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名。科室由住院普通病房、重症病房、中医特色治疗室等组成，共设置床位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54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张，其中重症病房床位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5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张，普通病房床位</a:t>
            </a:r>
            <a:r>
              <a:rPr lang="en-US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49</a:t>
            </a:r>
            <a:r>
              <a:rPr lang="zh-CN" sz="4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张。</a:t>
            </a:r>
            <a:endParaRPr lang="zh-CN" altLang="en-US" sz="40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2875" y="511810"/>
            <a:ext cx="116954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/>
              <a:t>科室简介</a:t>
            </a:r>
            <a:endParaRPr lang="zh-CN" altLang="en-US" sz="5400"/>
          </a:p>
        </p:txBody>
      </p:sp>
    </p:spTree>
  </p:cSld>
  <p:clrMapOvr>
    <a:masterClrMapping/>
  </p:clrMapOvr>
  <p:transition spd="slow" advTm="20000">
    <p:pull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科室特色</a:t>
            </a:r>
            <a:endParaRPr lang="zh-CN" altLang="en-US" sz="54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/>
              <a:t>          </a:t>
            </a:r>
            <a:r>
              <a:rPr lang="zh-CN" altLang="en-US" sz="4400"/>
              <a:t>科内中医特色优势：传统中医药学治疗心血管疾病有着悠久的历史，中医独特的诊疗方法是临床治疗心血管病优势的基础。心血管病的中医诊治是从整体诊治、辩证与辨病结合、内服与外治相结合。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p:transition spd="slow" advTm="20000">
    <p:pull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科室特色</a:t>
            </a:r>
            <a:endParaRPr lang="zh-CN" altLang="en-US" sz="54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905375"/>
          </a:xfrm>
        </p:spPr>
        <p:txBody>
          <a:bodyPr/>
          <a:p>
            <a:pPr marL="0" indent="0">
              <a:buNone/>
            </a:pPr>
            <a:r>
              <a:rPr lang="en-US" altLang="zh-CN">
                <a:sym typeface="+mn-ea"/>
              </a:rPr>
              <a:t>      </a:t>
            </a:r>
            <a:r>
              <a:rPr lang="zh-CN" altLang="en-US">
                <a:sym typeface="+mn-ea"/>
              </a:rPr>
              <a:t>1.中医治疗具有安全、有效、低毒等优势，中医单味药及复方的心血管药理作用具有多效性和整体调节功能。</a:t>
            </a:r>
            <a:endParaRPr lang="zh-CN" altLang="en-US"/>
          </a:p>
          <a:p>
            <a:pPr marL="0" indent="0">
              <a:buNone/>
            </a:pPr>
            <a:r>
              <a:rPr lang="zh-CN" altLang="en-US">
                <a:sym typeface="+mn-ea"/>
              </a:rPr>
              <a:t>      2.中药在防治高脂血症、肥胖等冠心病危险因子方面也有其独特的优势。</a:t>
            </a:r>
            <a:endParaRPr lang="zh-CN" altLang="en-US"/>
          </a:p>
          <a:p>
            <a:pPr marL="0" indent="0">
              <a:buNone/>
            </a:pPr>
            <a:r>
              <a:rPr lang="zh-CN" altLang="en-US">
                <a:sym typeface="+mn-ea"/>
              </a:rPr>
              <a:t>      3.通过中药口服、中药足浴、针灸、中医外治疗法（如中医定向治疗、耳针、中药塌渍、中药穴位贴敷）等方法，来预防和治疗冠心病、心绞痛、功能性心律失常、高血压病、高脂血症及冠心病等心血管疾病疗效极佳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p:transition spd="slow" advTm="20000">
    <p:pull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科室理念</a:t>
            </a:r>
            <a:endParaRPr lang="zh-CN" altLang="en-US" sz="54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/>
              <a:t>      </a:t>
            </a:r>
            <a:r>
              <a:rPr lang="en-US" altLang="zh-CN" sz="4400"/>
              <a:t>   </a:t>
            </a:r>
            <a:r>
              <a:rPr lang="zh-CN" altLang="en-US" sz="4400"/>
              <a:t>科室始终以“以病人为中心，以人才培养为科室发展基础，以团队协作为科室发展动力，以制度为科室发展保障，以心病的中西医治疗为发展方向”为发展理念。全科人员以崇高的医德、高超的技术、优质的服务竭诚为患者服务。</a:t>
            </a:r>
            <a:endParaRPr lang="zh-CN" altLang="en-US" sz="4400"/>
          </a:p>
        </p:txBody>
      </p:sp>
    </p:spTree>
  </p:cSld>
  <p:clrMapOvr>
    <a:masterClrMapping/>
  </p:clrMapOvr>
  <p:transition spd="slow" advTm="14000"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科室简介</a:t>
            </a:r>
            <a:endParaRPr lang="zh-CN" altLang="en-US" sz="54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sym typeface="+mn-ea"/>
              </a:rPr>
              <a:t>        </a:t>
            </a:r>
            <a:r>
              <a:rPr lang="zh-CN" sz="36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sym typeface="+mn-ea"/>
              </a:rPr>
              <a:t>科室以中西医结合作为主导治疗方法，突出中医特色，同时具有先进的西医诊疗技术，医护人员轮流外出学习，积极参加学术交流会议，先后被定为“河南省中医药研究院高血压临床研究基地”、“河南省心血管病中西医结合诊疗中心社旗分中心”、“郑州市心血管病医院联盟单位对口科室”。就其学科建设、人才配备、技术发展而言，在全市内县级中医院处于先进水平。</a:t>
            </a:r>
            <a:endParaRPr lang="zh-CN" altLang="en-US" sz="36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 advTm="20000"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科室专家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606290" y="1386205"/>
            <a:ext cx="7506970" cy="4831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本科学历，从事西医内科临床30余年，发表学术论文23篇，具备系统西医内科理论基础和丰富的临床能力。</a:t>
            </a:r>
            <a:endParaRPr lang="zh-CN" altLang="en-US" sz="2800"/>
          </a:p>
          <a:p>
            <a:r>
              <a:rPr lang="zh-CN" altLang="en-US" sz="2800"/>
              <a:t>现任：中国医师学会南阳市卒中学会心血管病分会常委</a:t>
            </a:r>
            <a:endParaRPr lang="zh-CN" altLang="en-US" sz="2800"/>
          </a:p>
          <a:p>
            <a:r>
              <a:rPr lang="zh-CN" altLang="en-US" sz="2800"/>
              <a:t>           河南省医学会老年心血管病委员会委员</a:t>
            </a:r>
            <a:endParaRPr lang="zh-CN" altLang="en-US" sz="2800"/>
          </a:p>
          <a:p>
            <a:r>
              <a:rPr lang="zh-CN" altLang="en-US" sz="2800"/>
              <a:t>           郑州市心血管病联盟常务理事</a:t>
            </a:r>
            <a:endParaRPr lang="zh-CN" altLang="en-US" sz="2800"/>
          </a:p>
          <a:p>
            <a:r>
              <a:rPr lang="zh-CN" altLang="en-US" sz="2800"/>
              <a:t>           南阳市中医药学会心脑同治委员会常委</a:t>
            </a:r>
            <a:endParaRPr lang="zh-CN" altLang="en-US" sz="2800"/>
          </a:p>
          <a:p>
            <a:r>
              <a:rPr lang="zh-CN" altLang="en-US" sz="2800"/>
              <a:t>       擅长心血管疾病及各种内科疑难杂病及慢性病诊治。</a:t>
            </a:r>
            <a:endParaRPr lang="zh-CN" altLang="en-US" sz="2800"/>
          </a:p>
          <a:p>
            <a:r>
              <a:rPr lang="zh-CN" altLang="en-US" sz="2800"/>
              <a:t>       手机号：15937746276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1731010" y="645096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97985" y="2967990"/>
            <a:ext cx="31680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84250" y="5941695"/>
            <a:ext cx="27838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000">
                <a:sym typeface="+mn-ea"/>
              </a:rPr>
              <a:t>辛书庆，业务副院长</a:t>
            </a:r>
            <a:endParaRPr lang="zh-CN" altLang="en-US" sz="2000"/>
          </a:p>
          <a:p>
            <a:pPr algn="l"/>
            <a:r>
              <a:rPr lang="zh-CN" altLang="en-US" sz="2000">
                <a:sym typeface="+mn-ea"/>
              </a:rPr>
              <a:t>  西医内科主任医师</a:t>
            </a:r>
            <a:endParaRPr lang="zh-CN" altLang="en-US" sz="2000"/>
          </a:p>
        </p:txBody>
      </p:sp>
    </p:spTree>
  </p:cSld>
  <p:clrMapOvr>
    <a:masterClrMapping/>
  </p:clrMapOvr>
  <p:transition spd="slow" advTm="20000">
    <p:pull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科室负责人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5575" y="5935980"/>
            <a:ext cx="40894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   </a:t>
            </a:r>
            <a:r>
              <a:rPr lang="zh-CN" altLang="en-US" sz="2000"/>
              <a:t>周长新，心病科科主任</a:t>
            </a:r>
            <a:endParaRPr lang="zh-CN" altLang="en-US" sz="2000"/>
          </a:p>
          <a:p>
            <a:r>
              <a:rPr lang="zh-CN" altLang="en-US" sz="2000"/>
              <a:t>            中西医结合主治医师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566285" y="1281430"/>
            <a:ext cx="752792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        </a:t>
            </a:r>
            <a:r>
              <a:rPr lang="zh-CN" altLang="en-US" sz="2000">
                <a:sym typeface="+mn-ea"/>
              </a:rPr>
              <a:t>本科学历，</a:t>
            </a:r>
            <a:r>
              <a:rPr lang="zh-CN" altLang="en-US" sz="2000"/>
              <a:t>毕业于河南中医药大学，中西医结合专业，临床工作20余年，在心脑血管常见病、疑难杂症及危急重症治疗方面有丰富的临床经验。</a:t>
            </a:r>
            <a:endParaRPr lang="zh-CN" altLang="en-US" sz="2000"/>
          </a:p>
          <a:p>
            <a:r>
              <a:rPr lang="zh-CN" altLang="en-US" sz="2000"/>
              <a:t>        现任：中国心血管联盟“中国冠脉复杂病变PCI先锋训练营”学习结业</a:t>
            </a:r>
            <a:endParaRPr lang="zh-CN" altLang="en-US" sz="2000"/>
          </a:p>
          <a:p>
            <a:r>
              <a:rPr lang="zh-CN" altLang="en-US" sz="2000"/>
              <a:t>                   河南中医药学会委员</a:t>
            </a:r>
            <a:endParaRPr lang="zh-CN" altLang="en-US" sz="2000"/>
          </a:p>
          <a:p>
            <a:r>
              <a:rPr lang="zh-CN" altLang="en-US" sz="2000"/>
              <a:t>                   河南中西医结合学会心血管分会委员</a:t>
            </a:r>
            <a:endParaRPr lang="zh-CN" altLang="en-US" sz="2000"/>
          </a:p>
          <a:p>
            <a:r>
              <a:rPr lang="zh-CN" altLang="en-US" sz="2000"/>
              <a:t>                   河南中西医结合学会脑血管病分会委员</a:t>
            </a:r>
            <a:endParaRPr lang="zh-CN" altLang="en-US" sz="2000"/>
          </a:p>
          <a:p>
            <a:r>
              <a:rPr lang="zh-CN" altLang="en-US" sz="2000">
                <a:sym typeface="+mn-ea"/>
              </a:rPr>
              <a:t>                   河南省心脑同治委员会委员</a:t>
            </a:r>
            <a:endParaRPr lang="zh-CN" altLang="en-US" sz="2000"/>
          </a:p>
          <a:p>
            <a:r>
              <a:rPr lang="zh-CN" altLang="en-US" sz="2000"/>
              <a:t>                   南阳市卒中学会委员</a:t>
            </a:r>
            <a:endParaRPr lang="zh-CN" altLang="en-US" sz="2000"/>
          </a:p>
          <a:p>
            <a:r>
              <a:rPr lang="zh-CN" altLang="en-US" sz="2000"/>
              <a:t>                   南阳市心血管学会委员</a:t>
            </a:r>
            <a:endParaRPr lang="zh-CN" altLang="en-US" sz="2000"/>
          </a:p>
          <a:p>
            <a:r>
              <a:rPr lang="zh-CN" altLang="en-US" sz="2000"/>
              <a:t>       擅长中西医结合治疗冠心病、心绞痛、心肌梗塞、心衰、心律失常、脑梗塞、偏瘫、高血压、头痛、失眠、焦虑、糖尿病及</a:t>
            </a:r>
            <a:endParaRPr lang="zh-CN" altLang="en-US" sz="2000"/>
          </a:p>
          <a:p>
            <a:r>
              <a:rPr lang="zh-CN" altLang="en-US" sz="2000"/>
              <a:t>并发症等常见病及疑难杂症等病。</a:t>
            </a:r>
            <a:endParaRPr lang="zh-CN" altLang="en-US" sz="2000"/>
          </a:p>
          <a:p>
            <a:r>
              <a:rPr lang="zh-CN" altLang="en-US" sz="2000"/>
              <a:t>                             周一至周六全天坐诊</a:t>
            </a:r>
            <a:endParaRPr lang="zh-CN" altLang="en-US" sz="2000"/>
          </a:p>
          <a:p>
            <a:r>
              <a:rPr lang="zh-CN" altLang="en-US" sz="2000"/>
              <a:t>                    电话：13525181675 微信同号</a:t>
            </a:r>
            <a:endParaRPr lang="zh-CN" altLang="en-US" sz="2000"/>
          </a:p>
        </p:txBody>
      </p:sp>
    </p:spTree>
  </p:cSld>
  <p:clrMapOvr>
    <a:masterClrMapping/>
  </p:clrMapOvr>
  <p:transition spd="slow" advTm="20000"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科室负责人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4795" y="5731510"/>
            <a:ext cx="38265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     </a:t>
            </a:r>
            <a:r>
              <a:rPr lang="zh-CN" altLang="en-US" sz="2000"/>
              <a:t>惠贝，心病科护士长</a:t>
            </a:r>
            <a:endParaRPr lang="zh-CN" altLang="en-US" sz="2000"/>
          </a:p>
          <a:p>
            <a:r>
              <a:rPr lang="zh-CN" altLang="en-US" sz="2000"/>
              <a:t>                   主管护师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495800" y="1212850"/>
            <a:ext cx="755396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       </a:t>
            </a:r>
            <a:r>
              <a:rPr lang="zh-CN" altLang="en-US" sz="3600"/>
              <a:t>本科学历，毕业于河南中医药大学护理专业，从事护理工作10年，曾多次在郑州市及南阳市三甲医院进修学习，有丰富的护理经验，擅长各种常见病、多发病的护理。</a:t>
            </a:r>
            <a:endParaRPr lang="zh-CN" altLang="en-US" sz="3600"/>
          </a:p>
        </p:txBody>
      </p:sp>
    </p:spTree>
  </p:cSld>
  <p:clrMapOvr>
    <a:masterClrMapping/>
  </p:clrMapOvr>
  <p:transition spd="slow" advTm="20000">
    <p:pull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84163"/>
            <a:ext cx="10972800" cy="1143000"/>
          </a:xfrm>
        </p:spPr>
        <p:txBody>
          <a:bodyPr/>
          <a:p>
            <a:r>
              <a:rPr lang="zh-CN" altLang="en-US"/>
              <a:t>科室骨干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5735" y="5853430"/>
            <a:ext cx="39439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     </a:t>
            </a:r>
            <a:r>
              <a:rPr lang="zh-CN" altLang="en-US" sz="2000"/>
              <a:t>陈启锋，西医内科主治医师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381500" y="1330325"/>
            <a:ext cx="767334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   </a:t>
            </a:r>
            <a:r>
              <a:rPr lang="zh-CN" altLang="en-US" sz="3200"/>
              <a:t>本科学历，毕业于郑州大学临床专业，从事临床20年，在心脑血管病方面具有丰富的临床经验，多次在省市级三甲医院进修学习，擅长冠心病、心绞痛、心律失常、脑梗塞、高血压、脑出血、糖尿病等常见病治疗。</a:t>
            </a:r>
            <a:endParaRPr lang="zh-CN" altLang="en-US" sz="3200"/>
          </a:p>
          <a:p>
            <a:r>
              <a:rPr lang="zh-CN" altLang="en-US" sz="3200"/>
              <a:t>现任：南阳市卒中学会委员</a:t>
            </a:r>
            <a:endParaRPr lang="zh-CN" altLang="en-US" sz="3200"/>
          </a:p>
          <a:p>
            <a:r>
              <a:rPr lang="zh-CN" altLang="en-US" sz="3200"/>
              <a:t>           南阳市心血管学会委员</a:t>
            </a:r>
            <a:endParaRPr lang="zh-CN" altLang="en-US" sz="3200"/>
          </a:p>
          <a:p>
            <a:r>
              <a:rPr lang="zh-CN" altLang="en-US" sz="3200"/>
              <a:t>手机号：13733114532（微信同号）</a:t>
            </a:r>
            <a:endParaRPr lang="zh-CN" altLang="en-US" sz="3200"/>
          </a:p>
        </p:txBody>
      </p:sp>
    </p:spTree>
  </p:cSld>
  <p:clrMapOvr>
    <a:masterClrMapping/>
  </p:clrMapOvr>
  <p:transition spd="slow" advTm="20000"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科室骨干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9065" y="5712460"/>
            <a:ext cx="3953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 sz="2000"/>
              <a:t>马新岩，中西医主治医师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420235" y="1301115"/>
            <a:ext cx="755650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       </a:t>
            </a:r>
            <a:r>
              <a:rPr lang="zh-CN" altLang="en-US" sz="3600"/>
              <a:t>专科学历，毕业于南阳市仲景国医大学，从事临床20余年，多次在省中医管理局进修学习，擅长治疗心脑血管常见病、消化系统疾病及呼吸道疾病，对头晕失眠、月经不调、更年期综合征等病治疗有独特疗效。</a:t>
            </a:r>
            <a:endParaRPr lang="zh-CN" altLang="en-US" sz="3600"/>
          </a:p>
          <a:p>
            <a:r>
              <a:rPr lang="zh-CN" altLang="en-US" sz="3600"/>
              <a:t>    手机号：15993184025</a:t>
            </a:r>
            <a:endParaRPr lang="zh-CN" altLang="en-US" sz="3600"/>
          </a:p>
        </p:txBody>
      </p:sp>
    </p:spTree>
  </p:cSld>
  <p:clrMapOvr>
    <a:masterClrMapping/>
  </p:clrMapOvr>
  <p:transition spd="slow" advTm="20000"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科室</a:t>
            </a:r>
            <a:r>
              <a:rPr lang="zh-CN" altLang="en-US"/>
              <a:t>成员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9065" y="5712460"/>
            <a:ext cx="3953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张俭</a:t>
            </a:r>
            <a:r>
              <a:rPr lang="zh-CN" altLang="en-US" sz="2000"/>
              <a:t>，西医主治医师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4420235" y="1301115"/>
            <a:ext cx="755650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       </a:t>
            </a:r>
            <a:r>
              <a:rPr lang="zh-CN" altLang="en-US" sz="2800"/>
              <a:t>本科学历，毕业于新乡医学院。先后在南阳市中心医院心内科、河南省中医药大学第二附属医院风湿免疫骨病科、南阳市南石医院心内科、脑病科进修学习。参加工作十余年来，积累了丰富的临床工作经验，擅长冠心病、急性心肌梗死、心绞痛、心律失常、心衰、高血压、糖尿病、短暂性脑缺血发作、脑梗塞、脑出血、眩晕、风湿病、肺部感染、慢性阻塞性肺疾病、支气管哮喘、胃肠病、肿瘤等内科疾病的诊断及治疗。</a:t>
            </a:r>
            <a:endParaRPr lang="zh-CN" altLang="en-US" sz="3600"/>
          </a:p>
          <a:p>
            <a:r>
              <a:rPr lang="zh-CN" altLang="en-US" sz="3600"/>
              <a:t>    手机号：</a:t>
            </a:r>
            <a:r>
              <a:rPr lang="en-US" altLang="zh-CN" sz="3600"/>
              <a:t>17839539695</a:t>
            </a:r>
            <a:endParaRPr lang="en-US" altLang="zh-CN" sz="3600"/>
          </a:p>
        </p:txBody>
      </p:sp>
    </p:spTree>
  </p:cSld>
  <p:clrMapOvr>
    <a:masterClrMapping/>
  </p:clrMapOvr>
  <p:transition spd="slow" advTm="20000">
    <p:pull dir="u"/>
  </p:transition>
</p:sld>
</file>

<file path=ppt/tags/tag1.xml><?xml version="1.0" encoding="utf-8"?>
<p:tagLst xmlns:p="http://schemas.openxmlformats.org/presentationml/2006/main">
  <p:tag name="COMMONDATA" val="eyJoZGlkIjoiN2M5MTEwOWI0MTQ3YTdjMzQ3ZTM4YzdiMmQyYzg5NmQifQ==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3545</Words>
  <Application>WPS 演示</Application>
  <PresentationFormat>宽屏</PresentationFormat>
  <Paragraphs>156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</vt:lpstr>
      <vt:lpstr>宋体</vt:lpstr>
      <vt:lpstr>Wingdings</vt:lpstr>
      <vt:lpstr>楷体</vt:lpstr>
      <vt:lpstr>Times New Roman</vt:lpstr>
      <vt:lpstr>微软雅黑</vt:lpstr>
      <vt:lpstr>Arial Unicode MS</vt:lpstr>
      <vt:lpstr>Calibri</vt:lpstr>
      <vt:lpstr>1_默认设计模板</vt:lpstr>
      <vt:lpstr>社旗县中医院</vt:lpstr>
      <vt:lpstr>PowerPoint 演示文稿</vt:lpstr>
      <vt:lpstr>科室简介</vt:lpstr>
      <vt:lpstr>科室专家</vt:lpstr>
      <vt:lpstr>科室负责人</vt:lpstr>
      <vt:lpstr>科室负责人</vt:lpstr>
      <vt:lpstr>科室骨干</vt:lpstr>
      <vt:lpstr>科室骨干</vt:lpstr>
      <vt:lpstr>科室成员</vt:lpstr>
      <vt:lpstr>科室成员</vt:lpstr>
      <vt:lpstr>科室成员</vt:lpstr>
      <vt:lpstr>科室成员</vt:lpstr>
      <vt:lpstr>科室成员</vt:lpstr>
      <vt:lpstr>科室成员</vt:lpstr>
      <vt:lpstr>科室成员</vt:lpstr>
      <vt:lpstr>科室成员</vt:lpstr>
      <vt:lpstr>科室成员</vt:lpstr>
      <vt:lpstr>科室成员</vt:lpstr>
      <vt:lpstr>科室工作</vt:lpstr>
      <vt:lpstr>科室特色</vt:lpstr>
      <vt:lpstr>科室特色</vt:lpstr>
      <vt:lpstr>科室理念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Y.</cp:lastModifiedBy>
  <cp:revision>96</cp:revision>
  <dcterms:created xsi:type="dcterms:W3CDTF">2023-03-10T08:31:00Z</dcterms:created>
  <dcterms:modified xsi:type="dcterms:W3CDTF">2023-08-21T06:44:46Z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E22BFA529FB2239C4DC21163A30C13C1</vt:lpwstr>
  </property>
</Properties>
</file>