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handoutMasterIdLst>
    <p:handoutMasterId r:id="rId14"/>
  </p:handoutMasterIdLst>
  <p:sldIdLst>
    <p:sldId id="259" r:id="rId3"/>
    <p:sldId id="309" r:id="rId5"/>
    <p:sldId id="330" r:id="rId6"/>
    <p:sldId id="262" r:id="rId7"/>
    <p:sldId id="286" r:id="rId8"/>
    <p:sldId id="279" r:id="rId9"/>
    <p:sldId id="281" r:id="rId10"/>
    <p:sldId id="331" r:id="rId11"/>
    <p:sldId id="283" r:id="rId12"/>
    <p:sldId id="284" r:id="rId13"/>
  </p:sldIdLst>
  <p:sldSz cx="12192000" cy="6858000" type="screen16x9"/>
  <p:notesSz cx="7103745" cy="10234295"/>
  <p:custDataLst>
    <p:tags r:id="rId18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28953"/>
    <a:srgbClr val="879C3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8286" autoAdjust="0"/>
    <p:restoredTop sz="94660"/>
  </p:normalViewPr>
  <p:slideViewPr>
    <p:cSldViewPr snapToGrid="0" showGuides="1">
      <p:cViewPr>
        <p:scale>
          <a:sx n="77" d="100"/>
          <a:sy n="77" d="100"/>
        </p:scale>
        <p:origin x="546" y="88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71" d="100"/>
        <a:sy n="71" d="100"/>
      </p:scale>
      <p:origin x="0" y="0"/>
    </p:cViewPr>
  </p:sorterViewPr>
  <p:notesViewPr>
    <p:cSldViewPr snapToGrid="0">
      <p:cViewPr varScale="1">
        <p:scale>
          <a:sx n="77" d="100"/>
          <a:sy n="77" d="100"/>
        </p:scale>
        <p:origin x="-3990" y="-84"/>
      </p:cViewPr>
      <p:guideLst>
        <p:guide orient="horz" pos="3223"/>
        <p:guide pos="2237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8" Type="http://schemas.openxmlformats.org/officeDocument/2006/relationships/tags" Target="tags/tag1.xml"/><Relationship Id="rId17" Type="http://schemas.openxmlformats.org/officeDocument/2006/relationships/tableStyles" Target="tableStyles.xml"/><Relationship Id="rId16" Type="http://schemas.openxmlformats.org/officeDocument/2006/relationships/viewProps" Target="viewProps.xml"/><Relationship Id="rId15" Type="http://schemas.openxmlformats.org/officeDocument/2006/relationships/presProps" Target="presProps.xml"/><Relationship Id="rId14" Type="http://schemas.openxmlformats.org/officeDocument/2006/relationships/handoutMaster" Target="handoutMasters/handoutMaster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53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826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163" cy="511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1048827" name="日期占位符 2"/>
          <p:cNvSpPr>
            <a:spLocks noGrp="1"/>
          </p:cNvSpPr>
          <p:nvPr>
            <p:ph type="dt" sz="quarter" idx="1"/>
          </p:nvPr>
        </p:nvSpPr>
        <p:spPr>
          <a:xfrm>
            <a:off x="4024313" y="0"/>
            <a:ext cx="3078162" cy="511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9487057-4FE9-41FC-A0C0-7FA6DA5F0359}" type="datetimeFigureOut">
              <a:rPr lang="zh-CN" altLang="en-US" smtClean="0"/>
            </a:fld>
            <a:endParaRPr lang="zh-CN" altLang="en-US"/>
          </a:p>
        </p:txBody>
      </p:sp>
      <p:sp>
        <p:nvSpPr>
          <p:cNvPr id="1048828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9721850"/>
            <a:ext cx="3078163" cy="5111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1048829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4024313" y="9721850"/>
            <a:ext cx="3078162" cy="5111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A280E6-A834-466B-B9CD-B2CEB23A6114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52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820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1048821" name="日期占位符 2"/>
          <p:cNvSpPr>
            <a:spLocks noGrp="1"/>
          </p:cNvSpPr>
          <p:nvPr>
            <p:ph type="dt" idx="1"/>
          </p:nvPr>
        </p:nvSpPr>
        <p:spPr>
          <a:xfrm>
            <a:off x="4024313" y="0"/>
            <a:ext cx="3078162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5099A4-1AC4-4003-917D-817769DC34B8}" type="datetimeFigureOut">
              <a:rPr lang="zh-CN" altLang="en-US" smtClean="0"/>
            </a:fld>
            <a:endParaRPr lang="zh-CN" altLang="en-US"/>
          </a:p>
        </p:txBody>
      </p:sp>
      <p:sp>
        <p:nvSpPr>
          <p:cNvPr id="1048822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482600" y="1279525"/>
            <a:ext cx="6140450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p>
            <a:endParaRPr lang="zh-CN" altLang="en-US"/>
          </a:p>
        </p:txBody>
      </p:sp>
      <p:sp>
        <p:nvSpPr>
          <p:cNvPr id="1048823" name="备注占位符 4"/>
          <p:cNvSpPr>
            <a:spLocks noGrp="1"/>
          </p:cNvSpPr>
          <p:nvPr>
            <p:ph type="body" sz="quarter" idx="3"/>
          </p:nvPr>
        </p:nvSpPr>
        <p:spPr>
          <a:xfrm>
            <a:off x="711200" y="4926013"/>
            <a:ext cx="5683250" cy="4029075"/>
          </a:xfrm>
          <a:prstGeom prst="rect">
            <a:avLst/>
          </a:prstGeom>
        </p:spPr>
        <p:txBody>
          <a:bodyPr vert="horz" lIns="91440" tIns="45720" rIns="91440" bIns="45720" rtlCol="0"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1048824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72185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1048825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4024313" y="9721850"/>
            <a:ext cx="3078162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15FA08-04EA-4EBB-A1C3-C15191153FC6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56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0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04860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104860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p>
            <a:fld id="{B215FA08-04EA-4EBB-A1C3-C15191153FC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67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44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048645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1048646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p>
            <a:fld id="{B215FA08-04EA-4EBB-A1C3-C15191153FC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56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0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04860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104860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p>
            <a:fld id="{B215FA08-04EA-4EBB-A1C3-C15191153FC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56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0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04860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104860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p>
            <a:fld id="{B215FA08-04EA-4EBB-A1C3-C15191153FC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67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44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048645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1048646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p>
            <a:fld id="{B215FA08-04EA-4EBB-A1C3-C15191153FC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67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44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048645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1048646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p>
            <a:fld id="{B215FA08-04EA-4EBB-A1C3-C15191153FC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67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44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048645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1048646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p>
            <a:fld id="{B215FA08-04EA-4EBB-A1C3-C15191153FC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67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44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048645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1048646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p>
            <a:fld id="{B215FA08-04EA-4EBB-A1C3-C15191153FC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67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44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048645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1048646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p>
            <a:fld id="{B215FA08-04EA-4EBB-A1C3-C15191153FC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67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44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048645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1048646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p>
            <a:fld id="{B215FA08-04EA-4EBB-A1C3-C15191153FC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34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52" name="图片 1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048576" name="图片占位符 7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2192000" cy="3160713"/>
          </a:xfrm>
          <a:prstGeom prst="rect">
            <a:avLst/>
          </a:prstGeom>
        </p:spPr>
        <p:txBody>
          <a:bodyPr/>
          <a:p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50" advClick="0" advTm="5000">
        <p:wedge/>
      </p:transition>
    </mc:Choice>
    <mc:Fallback>
      <p:transition spd="med" advClick="0" advTm="5000">
        <p:wedg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自定义版式">
    <p:spTree>
      <p:nvGrpSpPr>
        <p:cNvPr id="100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719" name="图片占位符 9"/>
          <p:cNvSpPr>
            <a:spLocks noGrp="1"/>
          </p:cNvSpPr>
          <p:nvPr userDrawn="1">
            <p:ph type="pic" sz="quarter" idx="13"/>
          </p:nvPr>
        </p:nvSpPr>
        <p:spPr>
          <a:xfrm>
            <a:off x="2364375" y="1567542"/>
            <a:ext cx="2756263" cy="2895821"/>
          </a:xfrm>
          <a:prstGeom prst="ellipse">
            <a:avLst/>
          </a:prstGeom>
        </p:spPr>
      </p:sp>
      <p:sp>
        <p:nvSpPr>
          <p:cNvPr id="1048720" name="图片占位符 9"/>
          <p:cNvSpPr>
            <a:spLocks noGrp="1"/>
          </p:cNvSpPr>
          <p:nvPr userDrawn="1">
            <p:ph type="pic" sz="quarter" idx="14"/>
          </p:nvPr>
        </p:nvSpPr>
        <p:spPr>
          <a:xfrm>
            <a:off x="6892833" y="1667691"/>
            <a:ext cx="2756263" cy="2895821"/>
          </a:xfrm>
          <a:prstGeom prst="ellipse">
            <a:avLst/>
          </a:prstGeom>
        </p:spPr>
      </p:sp>
      <p:pic>
        <p:nvPicPr>
          <p:cNvPr id="2097190" name="图片 3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50" advClick="0" advTm="5000">
        <p:wedge/>
      </p:transition>
    </mc:Choice>
    <mc:Fallback>
      <p:transition spd="med" advClick="0" advTm="5000">
        <p:wedg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自定义版式">
    <p:spTree>
      <p:nvGrpSpPr>
        <p:cNvPr id="146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808" name="图片占位符 9"/>
          <p:cNvSpPr>
            <a:spLocks noGrp="1"/>
          </p:cNvSpPr>
          <p:nvPr userDrawn="1">
            <p:ph type="pic" sz="quarter" idx="15"/>
          </p:nvPr>
        </p:nvSpPr>
        <p:spPr>
          <a:xfrm>
            <a:off x="1323701" y="1780902"/>
            <a:ext cx="1484813" cy="1559993"/>
          </a:xfrm>
          <a:prstGeom prst="ellipse">
            <a:avLst/>
          </a:prstGeom>
        </p:spPr>
      </p:sp>
      <p:sp>
        <p:nvSpPr>
          <p:cNvPr id="1048809" name="图片占位符 9"/>
          <p:cNvSpPr>
            <a:spLocks noGrp="1"/>
          </p:cNvSpPr>
          <p:nvPr userDrawn="1">
            <p:ph type="pic" sz="quarter" idx="16"/>
          </p:nvPr>
        </p:nvSpPr>
        <p:spPr>
          <a:xfrm>
            <a:off x="5394958" y="1776548"/>
            <a:ext cx="1484813" cy="1559993"/>
          </a:xfrm>
          <a:prstGeom prst="ellipse">
            <a:avLst/>
          </a:prstGeom>
        </p:spPr>
      </p:sp>
      <p:sp>
        <p:nvSpPr>
          <p:cNvPr id="1048810" name="图片占位符 9"/>
          <p:cNvSpPr>
            <a:spLocks noGrp="1"/>
          </p:cNvSpPr>
          <p:nvPr userDrawn="1">
            <p:ph type="pic" sz="quarter" idx="17"/>
          </p:nvPr>
        </p:nvSpPr>
        <p:spPr>
          <a:xfrm>
            <a:off x="9496696" y="1724297"/>
            <a:ext cx="1484813" cy="1559993"/>
          </a:xfrm>
          <a:prstGeom prst="ellipse">
            <a:avLst/>
          </a:prstGeom>
        </p:spPr>
      </p:sp>
      <p:pic>
        <p:nvPicPr>
          <p:cNvPr id="2097211" name="图片 7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50" advClick="0" advTm="5000">
        <p:wedge/>
      </p:transition>
    </mc:Choice>
    <mc:Fallback>
      <p:transition spd="med" advClick="0" advTm="5000">
        <p:wedg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37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789" name="图片占位符 9"/>
          <p:cNvSpPr>
            <a:spLocks noGrp="1"/>
          </p:cNvSpPr>
          <p:nvPr userDrawn="1">
            <p:ph type="pic" sz="quarter" idx="13"/>
          </p:nvPr>
        </p:nvSpPr>
        <p:spPr>
          <a:xfrm>
            <a:off x="1567544" y="1332415"/>
            <a:ext cx="2207622" cy="4624248"/>
          </a:xfrm>
          <a:prstGeom prst="rect">
            <a:avLst/>
          </a:prstGeom>
        </p:spPr>
      </p:sp>
      <p:sp>
        <p:nvSpPr>
          <p:cNvPr id="1048790" name="图片占位符 9"/>
          <p:cNvSpPr>
            <a:spLocks noGrp="1"/>
          </p:cNvSpPr>
          <p:nvPr userDrawn="1">
            <p:ph type="pic" sz="quarter" idx="14"/>
          </p:nvPr>
        </p:nvSpPr>
        <p:spPr>
          <a:xfrm>
            <a:off x="8656321" y="1554480"/>
            <a:ext cx="2207622" cy="3339738"/>
          </a:xfrm>
          <a:prstGeom prst="rect">
            <a:avLst/>
          </a:prstGeom>
        </p:spPr>
      </p:sp>
      <p:pic>
        <p:nvPicPr>
          <p:cNvPr id="2097203" name="图片 3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50" advClick="0" advTm="5000">
        <p:wedge/>
      </p:transition>
    </mc:Choice>
    <mc:Fallback>
      <p:transition spd="med" advClick="0" advTm="5000">
        <p:wedg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spTree>
      <p:nvGrpSpPr>
        <p:cNvPr id="114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750" name="图片占位符 9"/>
          <p:cNvSpPr>
            <a:spLocks noGrp="1"/>
          </p:cNvSpPr>
          <p:nvPr userDrawn="1">
            <p:ph type="pic" sz="quarter" idx="15"/>
          </p:nvPr>
        </p:nvSpPr>
        <p:spPr>
          <a:xfrm>
            <a:off x="4354284" y="2089947"/>
            <a:ext cx="3378927" cy="3550011"/>
          </a:xfrm>
          <a:prstGeom prst="ellipse">
            <a:avLst/>
          </a:prstGeom>
        </p:spPr>
      </p:sp>
      <p:pic>
        <p:nvPicPr>
          <p:cNvPr id="2097199" name="图片 2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50" advClick="0" advTm="5000">
        <p:wedge/>
      </p:transition>
    </mc:Choice>
    <mc:Fallback>
      <p:transition spd="med" advClick="0" advTm="5000">
        <p:wedg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2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764" name="图片占位符 9"/>
          <p:cNvSpPr>
            <a:spLocks noGrp="1"/>
          </p:cNvSpPr>
          <p:nvPr userDrawn="1">
            <p:ph type="pic" sz="quarter" idx="15"/>
          </p:nvPr>
        </p:nvSpPr>
        <p:spPr>
          <a:xfrm>
            <a:off x="4393473" y="1554371"/>
            <a:ext cx="3378927" cy="3550011"/>
          </a:xfrm>
          <a:prstGeom prst="ellipse">
            <a:avLst/>
          </a:prstGeom>
        </p:spPr>
      </p:sp>
      <p:pic>
        <p:nvPicPr>
          <p:cNvPr id="2097201" name="图片 2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50" advClick="0" advTm="5000">
        <p:wedge/>
      </p:transition>
    </mc:Choice>
    <mc:Fallback>
      <p:transition spd="med" advClick="0" advTm="5000">
        <p:wedg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比较">
    <p:spTree>
      <p:nvGrpSpPr>
        <p:cNvPr id="147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811" name="椭圆 9"/>
          <p:cNvSpPr/>
          <p:nvPr userDrawn="1"/>
        </p:nvSpPr>
        <p:spPr>
          <a:xfrm>
            <a:off x="2676144" y="2687512"/>
            <a:ext cx="6839712" cy="6839712"/>
          </a:xfrm>
          <a:prstGeom prst="ellipse">
            <a:avLst/>
          </a:prstGeom>
          <a:noFill/>
          <a:ln>
            <a:solidFill>
              <a:srgbClr val="52895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48812" name="图片占位符 9"/>
          <p:cNvSpPr>
            <a:spLocks noGrp="1"/>
          </p:cNvSpPr>
          <p:nvPr userDrawn="1">
            <p:ph type="pic" sz="quarter" idx="15"/>
          </p:nvPr>
        </p:nvSpPr>
        <p:spPr>
          <a:xfrm>
            <a:off x="3178626" y="3101410"/>
            <a:ext cx="5847808" cy="6143898"/>
          </a:xfrm>
          <a:prstGeom prst="ellipse">
            <a:avLst/>
          </a:prstGeom>
        </p:spPr>
      </p:sp>
      <p:pic>
        <p:nvPicPr>
          <p:cNvPr id="2097212" name="图片 3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50" advClick="0" advTm="5000">
        <p:wedge/>
      </p:transition>
    </mc:Choice>
    <mc:Fallback>
      <p:transition spd="med" advClick="0" advTm="5000">
        <p:wedg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1_自定义版式">
    <p:spTree>
      <p:nvGrpSpPr>
        <p:cNvPr id="15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819" name="图片占位符 8"/>
          <p:cNvSpPr>
            <a:spLocks noGrp="1"/>
          </p:cNvSpPr>
          <p:nvPr>
            <p:ph type="pic" sz="quarter" idx="15"/>
          </p:nvPr>
        </p:nvSpPr>
        <p:spPr>
          <a:xfrm>
            <a:off x="1149531" y="1645920"/>
            <a:ext cx="6805749" cy="3892731"/>
          </a:xfrm>
          <a:custGeom>
            <a:avLst/>
            <a:gdLst>
              <a:gd name="connsiteX0" fmla="*/ 0 w 9390742"/>
              <a:gd name="connsiteY0" fmla="*/ 0 h 2354942"/>
              <a:gd name="connsiteX1" fmla="*/ 9390742 w 9390742"/>
              <a:gd name="connsiteY1" fmla="*/ 0 h 2354942"/>
              <a:gd name="connsiteX2" fmla="*/ 9390742 w 9390742"/>
              <a:gd name="connsiteY2" fmla="*/ 2354942 h 2354942"/>
              <a:gd name="connsiteX3" fmla="*/ 0 w 9390742"/>
              <a:gd name="connsiteY3" fmla="*/ 2354942 h 23549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390742" h="2354942">
                <a:moveTo>
                  <a:pt x="0" y="0"/>
                </a:moveTo>
                <a:lnTo>
                  <a:pt x="9390742" y="0"/>
                </a:lnTo>
                <a:lnTo>
                  <a:pt x="9390742" y="2354942"/>
                </a:lnTo>
                <a:lnTo>
                  <a:pt x="0" y="2354942"/>
                </a:lnTo>
                <a:close/>
              </a:path>
            </a:pathLst>
          </a:custGeom>
        </p:spPr>
        <p:txBody>
          <a:bodyPr wrap="square">
            <a:noAutofit/>
          </a:bodyPr>
          <a:p>
            <a:endParaRPr lang="zh-CN" altLang="en-US"/>
          </a:p>
        </p:txBody>
      </p:sp>
      <p:pic>
        <p:nvPicPr>
          <p:cNvPr id="2097215" name="图片 2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50" advClick="0" advTm="5000">
        <p:wedge/>
      </p:transition>
    </mc:Choice>
    <mc:Fallback>
      <p:transition spd="med" advClick="0" advTm="5000">
        <p:wedg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2_自定义版式">
    <p:spTree>
      <p:nvGrpSpPr>
        <p:cNvPr id="149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818" name="图片占位符 8"/>
          <p:cNvSpPr>
            <a:spLocks noGrp="1"/>
          </p:cNvSpPr>
          <p:nvPr>
            <p:ph type="pic" sz="quarter" idx="15"/>
          </p:nvPr>
        </p:nvSpPr>
        <p:spPr>
          <a:xfrm>
            <a:off x="1175657" y="1436915"/>
            <a:ext cx="5303520" cy="4193176"/>
          </a:xfrm>
          <a:custGeom>
            <a:avLst/>
            <a:gdLst>
              <a:gd name="connsiteX0" fmla="*/ 0 w 9390742"/>
              <a:gd name="connsiteY0" fmla="*/ 0 h 2354942"/>
              <a:gd name="connsiteX1" fmla="*/ 9390742 w 9390742"/>
              <a:gd name="connsiteY1" fmla="*/ 0 h 2354942"/>
              <a:gd name="connsiteX2" fmla="*/ 9390742 w 9390742"/>
              <a:gd name="connsiteY2" fmla="*/ 2354942 h 2354942"/>
              <a:gd name="connsiteX3" fmla="*/ 0 w 9390742"/>
              <a:gd name="connsiteY3" fmla="*/ 2354942 h 23549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390742" h="2354942">
                <a:moveTo>
                  <a:pt x="0" y="0"/>
                </a:moveTo>
                <a:lnTo>
                  <a:pt x="9390742" y="0"/>
                </a:lnTo>
                <a:lnTo>
                  <a:pt x="9390742" y="2354942"/>
                </a:lnTo>
                <a:lnTo>
                  <a:pt x="0" y="2354942"/>
                </a:lnTo>
                <a:close/>
              </a:path>
            </a:pathLst>
          </a:custGeom>
        </p:spPr>
        <p:txBody>
          <a:bodyPr wrap="square">
            <a:noAutofit/>
          </a:bodyPr>
          <a:p>
            <a:endParaRPr lang="zh-CN" altLang="en-US"/>
          </a:p>
        </p:txBody>
      </p:sp>
      <p:pic>
        <p:nvPicPr>
          <p:cNvPr id="2097213" name="图片 2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50" advClick="0" advTm="5000">
        <p:wedge/>
      </p:transition>
    </mc:Choice>
    <mc:Fallback>
      <p:transition spd="med" advClick="0" advTm="5000">
        <p:wedg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标题和内容">
    <p:spTree>
      <p:nvGrpSpPr>
        <p:cNvPr id="145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803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1048804" name="内容占位符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1048805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p>
            <a:fld id="{F74163D2-C38A-49CE-A163-B5A1EF0102D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048806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p>
            <a:endParaRPr lang="zh-CN" altLang="en-US"/>
          </a:p>
        </p:txBody>
      </p:sp>
      <p:sp>
        <p:nvSpPr>
          <p:cNvPr id="1048807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p>
            <a:fld id="{5F40C3CB-C091-4F51-B4C7-783E9DBBC30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50" advClick="0" advTm="5000">
        <p:wedge/>
      </p:transition>
    </mc:Choice>
    <mc:Fallback>
      <p:transition spd="med" advClick="0" advTm="5000">
        <p:wedg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标题幻灯片">
    <p:spTree>
      <p:nvGrpSpPr>
        <p:cNvPr id="148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813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1048814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1048815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p>
            <a:fld id="{F74163D2-C38A-49CE-A163-B5A1EF0102D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048816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p>
            <a:endParaRPr lang="zh-CN" altLang="en-US"/>
          </a:p>
        </p:txBody>
      </p:sp>
      <p:sp>
        <p:nvSpPr>
          <p:cNvPr id="1048817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p>
            <a:fld id="{5F40C3CB-C091-4F51-B4C7-783E9DBBC30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50" advClick="0" advTm="5000">
        <p:wedge/>
      </p:transition>
    </mc:Choice>
    <mc:Fallback>
      <p:transition spd="med" advClick="0" advTm="5000">
        <p:wedg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57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05" name="图片占位符 9"/>
          <p:cNvSpPr>
            <a:spLocks noGrp="1"/>
          </p:cNvSpPr>
          <p:nvPr userDrawn="1">
            <p:ph type="pic" sz="quarter" idx="13"/>
          </p:nvPr>
        </p:nvSpPr>
        <p:spPr>
          <a:xfrm>
            <a:off x="470264" y="1280160"/>
            <a:ext cx="2377440" cy="2367283"/>
          </a:xfrm>
          <a:prstGeom prst="rect">
            <a:avLst/>
          </a:prstGeom>
        </p:spPr>
      </p:sp>
      <p:sp>
        <p:nvSpPr>
          <p:cNvPr id="1048606" name="图片占位符 9"/>
          <p:cNvSpPr>
            <a:spLocks noGrp="1"/>
          </p:cNvSpPr>
          <p:nvPr userDrawn="1">
            <p:ph type="pic" sz="quarter" idx="14"/>
          </p:nvPr>
        </p:nvSpPr>
        <p:spPr>
          <a:xfrm>
            <a:off x="3378926" y="1275806"/>
            <a:ext cx="2377440" cy="2367283"/>
          </a:xfrm>
          <a:prstGeom prst="rect">
            <a:avLst/>
          </a:prstGeom>
        </p:spPr>
      </p:sp>
      <p:sp>
        <p:nvSpPr>
          <p:cNvPr id="1048607" name="图片占位符 9"/>
          <p:cNvSpPr>
            <a:spLocks noGrp="1"/>
          </p:cNvSpPr>
          <p:nvPr userDrawn="1">
            <p:ph type="pic" sz="quarter" idx="15"/>
          </p:nvPr>
        </p:nvSpPr>
        <p:spPr>
          <a:xfrm>
            <a:off x="6252755" y="1328057"/>
            <a:ext cx="2377440" cy="2367283"/>
          </a:xfrm>
          <a:prstGeom prst="rect">
            <a:avLst/>
          </a:prstGeom>
        </p:spPr>
      </p:sp>
      <p:sp>
        <p:nvSpPr>
          <p:cNvPr id="1048608" name="图片占位符 9"/>
          <p:cNvSpPr>
            <a:spLocks noGrp="1"/>
          </p:cNvSpPr>
          <p:nvPr userDrawn="1">
            <p:ph type="pic" sz="quarter" idx="16"/>
          </p:nvPr>
        </p:nvSpPr>
        <p:spPr>
          <a:xfrm>
            <a:off x="9239795" y="1323703"/>
            <a:ext cx="2377440" cy="2367283"/>
          </a:xfrm>
          <a:prstGeom prst="rect">
            <a:avLst/>
          </a:prstGeom>
        </p:spPr>
      </p:sp>
      <p:pic>
        <p:nvPicPr>
          <p:cNvPr id="2097160" name="图片 5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50" advClick="0" advTm="5000">
        <p:wedge/>
      </p:transition>
    </mc:Choice>
    <mc:Fallback>
      <p:transition spd="med" advClick="0" advTm="5000">
        <p:wedg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showMasterSp="0">
  <p:cSld name="空白">
    <p:spTree>
      <p:nvGrpSpPr>
        <p:cNvPr id="150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214" name="图片 1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2192000" cy="6864163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50" advClick="0" advTm="5000">
        <p:wedge/>
      </p:transition>
    </mc:Choice>
    <mc:Fallback>
      <p:transition spd="med" advClick="0" advTm="5000">
        <p:wedg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62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36" name="图片占位符 9"/>
          <p:cNvSpPr>
            <a:spLocks noGrp="1"/>
          </p:cNvSpPr>
          <p:nvPr userDrawn="1">
            <p:ph type="pic" sz="quarter" idx="13"/>
          </p:nvPr>
        </p:nvSpPr>
        <p:spPr>
          <a:xfrm>
            <a:off x="3722914" y="1058092"/>
            <a:ext cx="2377440" cy="4885508"/>
          </a:xfrm>
          <a:prstGeom prst="rect">
            <a:avLst/>
          </a:prstGeom>
        </p:spPr>
      </p:sp>
      <p:sp>
        <p:nvSpPr>
          <p:cNvPr id="1048637" name="图片占位符 9"/>
          <p:cNvSpPr>
            <a:spLocks noGrp="1"/>
          </p:cNvSpPr>
          <p:nvPr userDrawn="1">
            <p:ph type="pic" sz="quarter" idx="14"/>
          </p:nvPr>
        </p:nvSpPr>
        <p:spPr>
          <a:xfrm>
            <a:off x="9400902" y="1079863"/>
            <a:ext cx="2377440" cy="4902926"/>
          </a:xfrm>
          <a:prstGeom prst="rect">
            <a:avLst/>
          </a:prstGeom>
        </p:spPr>
      </p:sp>
      <p:pic>
        <p:nvPicPr>
          <p:cNvPr id="2097165" name="图片 4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50" advClick="0" advTm="5000">
        <p:wedge/>
      </p:transition>
    </mc:Choice>
    <mc:Fallback>
      <p:transition spd="med" advClick="0" advTm="5000">
        <p:wedg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52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98" name="图片占位符 9"/>
          <p:cNvSpPr>
            <a:spLocks noGrp="1"/>
          </p:cNvSpPr>
          <p:nvPr userDrawn="1">
            <p:ph type="pic" sz="quarter" idx="13"/>
          </p:nvPr>
        </p:nvSpPr>
        <p:spPr>
          <a:xfrm>
            <a:off x="1985553" y="1946365"/>
            <a:ext cx="3095897" cy="3252651"/>
          </a:xfrm>
          <a:prstGeom prst="ellipse">
            <a:avLst/>
          </a:prstGeom>
        </p:spPr>
      </p:sp>
      <p:pic>
        <p:nvPicPr>
          <p:cNvPr id="2097157" name="图片 3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50" advClick="0" advTm="5000">
        <p:wedge/>
      </p:transition>
    </mc:Choice>
    <mc:Fallback>
      <p:transition spd="med" advClick="0" advTm="5000">
        <p:wedg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spTree>
      <p:nvGrpSpPr>
        <p:cNvPr id="68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47" name="图片占位符 9"/>
          <p:cNvSpPr>
            <a:spLocks noGrp="1"/>
          </p:cNvSpPr>
          <p:nvPr userDrawn="1">
            <p:ph type="pic" sz="quarter" idx="13"/>
          </p:nvPr>
        </p:nvSpPr>
        <p:spPr>
          <a:xfrm>
            <a:off x="1802675" y="3579224"/>
            <a:ext cx="5512525" cy="2367283"/>
          </a:xfrm>
          <a:prstGeom prst="rect">
            <a:avLst/>
          </a:prstGeom>
        </p:spPr>
      </p:sp>
      <p:sp>
        <p:nvSpPr>
          <p:cNvPr id="1048648" name="图片占位符 9"/>
          <p:cNvSpPr>
            <a:spLocks noGrp="1"/>
          </p:cNvSpPr>
          <p:nvPr userDrawn="1">
            <p:ph type="pic" sz="quarter" idx="16"/>
          </p:nvPr>
        </p:nvSpPr>
        <p:spPr>
          <a:xfrm>
            <a:off x="7746275" y="3531326"/>
            <a:ext cx="3714207" cy="2367283"/>
          </a:xfrm>
          <a:prstGeom prst="rect">
            <a:avLst/>
          </a:prstGeom>
        </p:spPr>
      </p:sp>
      <p:pic>
        <p:nvPicPr>
          <p:cNvPr id="2097170" name="图片 3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50" advClick="0" advTm="5000">
        <p:wedge/>
      </p:transition>
    </mc:Choice>
    <mc:Fallback>
      <p:transition spd="med" advClick="0" advTm="5000">
        <p:wedg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自定义版式">
    <p:spTree>
      <p:nvGrpSpPr>
        <p:cNvPr id="77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62" name="图片占位符 9"/>
          <p:cNvSpPr>
            <a:spLocks noGrp="1"/>
          </p:cNvSpPr>
          <p:nvPr userDrawn="1">
            <p:ph type="pic" sz="quarter" idx="13"/>
          </p:nvPr>
        </p:nvSpPr>
        <p:spPr>
          <a:xfrm>
            <a:off x="1254034" y="1214848"/>
            <a:ext cx="4506685" cy="1384660"/>
          </a:xfrm>
          <a:prstGeom prst="rect">
            <a:avLst/>
          </a:prstGeom>
        </p:spPr>
      </p:sp>
      <p:sp>
        <p:nvSpPr>
          <p:cNvPr id="1048663" name="图片占位符 9"/>
          <p:cNvSpPr>
            <a:spLocks noGrp="1"/>
          </p:cNvSpPr>
          <p:nvPr userDrawn="1">
            <p:ph type="pic" sz="quarter" idx="14"/>
          </p:nvPr>
        </p:nvSpPr>
        <p:spPr>
          <a:xfrm>
            <a:off x="1236617" y="3052357"/>
            <a:ext cx="4506685" cy="1384660"/>
          </a:xfrm>
          <a:prstGeom prst="rect">
            <a:avLst/>
          </a:prstGeom>
        </p:spPr>
      </p:sp>
      <p:sp>
        <p:nvSpPr>
          <p:cNvPr id="1048664" name="图片占位符 9"/>
          <p:cNvSpPr>
            <a:spLocks noGrp="1"/>
          </p:cNvSpPr>
          <p:nvPr userDrawn="1">
            <p:ph type="pic" sz="quarter" idx="15"/>
          </p:nvPr>
        </p:nvSpPr>
        <p:spPr>
          <a:xfrm>
            <a:off x="1197428" y="4828905"/>
            <a:ext cx="4506685" cy="1384660"/>
          </a:xfrm>
          <a:prstGeom prst="rect">
            <a:avLst/>
          </a:prstGeom>
        </p:spPr>
      </p:sp>
      <p:pic>
        <p:nvPicPr>
          <p:cNvPr id="2097176" name="图片 4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50" advClick="0" advTm="5000">
        <p:wedge/>
      </p:transition>
    </mc:Choice>
    <mc:Fallback>
      <p:transition spd="med" advClick="0" advTm="5000">
        <p:wedg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自定义版式">
    <p:spTree>
      <p:nvGrpSpPr>
        <p:cNvPr id="87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83" name="图片占位符 9"/>
          <p:cNvSpPr>
            <a:spLocks noGrp="1"/>
          </p:cNvSpPr>
          <p:nvPr userDrawn="1">
            <p:ph type="pic" sz="quarter" idx="13"/>
          </p:nvPr>
        </p:nvSpPr>
        <p:spPr>
          <a:xfrm>
            <a:off x="6962504" y="1423854"/>
            <a:ext cx="2207622" cy="3095896"/>
          </a:xfrm>
          <a:prstGeom prst="rect">
            <a:avLst/>
          </a:prstGeom>
        </p:spPr>
      </p:sp>
      <p:sp>
        <p:nvSpPr>
          <p:cNvPr id="1048684" name="图片占位符 9"/>
          <p:cNvSpPr>
            <a:spLocks noGrp="1"/>
          </p:cNvSpPr>
          <p:nvPr userDrawn="1">
            <p:ph type="pic" sz="quarter" idx="14"/>
          </p:nvPr>
        </p:nvSpPr>
        <p:spPr>
          <a:xfrm>
            <a:off x="9248503" y="2255522"/>
            <a:ext cx="2299064" cy="3466009"/>
          </a:xfrm>
          <a:prstGeom prst="rect">
            <a:avLst/>
          </a:prstGeom>
        </p:spPr>
      </p:sp>
      <p:pic>
        <p:nvPicPr>
          <p:cNvPr id="2097180" name="图片 4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50" advClick="0" advTm="5000">
        <p:wedge/>
      </p:transition>
    </mc:Choice>
    <mc:Fallback>
      <p:transition spd="med" advClick="0" advTm="5000">
        <p:wedg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自定义版式">
    <p:spTree>
      <p:nvGrpSpPr>
        <p:cNvPr id="96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707" name="图片占位符 9"/>
          <p:cNvSpPr>
            <a:spLocks noGrp="1"/>
          </p:cNvSpPr>
          <p:nvPr userDrawn="1">
            <p:ph type="pic" sz="quarter" idx="13"/>
          </p:nvPr>
        </p:nvSpPr>
        <p:spPr>
          <a:xfrm>
            <a:off x="1345476" y="914403"/>
            <a:ext cx="2207622" cy="3095896"/>
          </a:xfrm>
          <a:prstGeom prst="rect">
            <a:avLst/>
          </a:prstGeom>
        </p:spPr>
      </p:sp>
      <p:sp>
        <p:nvSpPr>
          <p:cNvPr id="1048708" name="图片占位符 9"/>
          <p:cNvSpPr>
            <a:spLocks noGrp="1"/>
          </p:cNvSpPr>
          <p:nvPr userDrawn="1">
            <p:ph type="pic" sz="quarter" idx="14"/>
          </p:nvPr>
        </p:nvSpPr>
        <p:spPr>
          <a:xfrm>
            <a:off x="5090162" y="962300"/>
            <a:ext cx="2207622" cy="3095896"/>
          </a:xfrm>
          <a:prstGeom prst="rect">
            <a:avLst/>
          </a:prstGeom>
        </p:spPr>
      </p:sp>
      <p:sp>
        <p:nvSpPr>
          <p:cNvPr id="1048709" name="图片占位符 9"/>
          <p:cNvSpPr>
            <a:spLocks noGrp="1"/>
          </p:cNvSpPr>
          <p:nvPr userDrawn="1">
            <p:ph type="pic" sz="quarter" idx="15"/>
          </p:nvPr>
        </p:nvSpPr>
        <p:spPr>
          <a:xfrm>
            <a:off x="8891453" y="962300"/>
            <a:ext cx="2207622" cy="3095896"/>
          </a:xfrm>
          <a:prstGeom prst="rect">
            <a:avLst/>
          </a:prstGeom>
        </p:spPr>
      </p:sp>
      <p:pic>
        <p:nvPicPr>
          <p:cNvPr id="2097186" name="图片 5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50" advClick="0" advTm="5000">
        <p:wedge/>
      </p:transition>
    </mc:Choice>
    <mc:Fallback>
      <p:transition spd="med" advClick="0" advTm="5000">
        <p:wedg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自定义版式">
    <p:spTree>
      <p:nvGrpSpPr>
        <p:cNvPr id="106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731" name="图片占位符 9"/>
          <p:cNvSpPr>
            <a:spLocks noGrp="1"/>
          </p:cNvSpPr>
          <p:nvPr userDrawn="1">
            <p:ph type="pic" sz="quarter" idx="13"/>
          </p:nvPr>
        </p:nvSpPr>
        <p:spPr>
          <a:xfrm>
            <a:off x="4036422" y="1711233"/>
            <a:ext cx="4101739" cy="4309423"/>
          </a:xfrm>
          <a:prstGeom prst="ellipse">
            <a:avLst/>
          </a:prstGeom>
        </p:spPr>
      </p:sp>
      <p:sp>
        <p:nvSpPr>
          <p:cNvPr id="1048732" name="图片占位符 9"/>
          <p:cNvSpPr>
            <a:spLocks noGrp="1"/>
          </p:cNvSpPr>
          <p:nvPr userDrawn="1">
            <p:ph type="pic" sz="quarter" idx="14"/>
          </p:nvPr>
        </p:nvSpPr>
        <p:spPr>
          <a:xfrm>
            <a:off x="9231084" y="1602377"/>
            <a:ext cx="1545877" cy="1624149"/>
          </a:xfrm>
          <a:prstGeom prst="ellipse">
            <a:avLst/>
          </a:prstGeom>
        </p:spPr>
      </p:sp>
      <p:sp>
        <p:nvSpPr>
          <p:cNvPr id="1048733" name="图片占位符 9"/>
          <p:cNvSpPr>
            <a:spLocks noGrp="1"/>
          </p:cNvSpPr>
          <p:nvPr userDrawn="1">
            <p:ph type="pic" sz="quarter" idx="15"/>
          </p:nvPr>
        </p:nvSpPr>
        <p:spPr>
          <a:xfrm>
            <a:off x="1245324" y="4158342"/>
            <a:ext cx="1484813" cy="1559993"/>
          </a:xfrm>
          <a:prstGeom prst="ellipse">
            <a:avLst/>
          </a:prstGeom>
        </p:spPr>
      </p:sp>
      <p:pic>
        <p:nvPicPr>
          <p:cNvPr id="2097193" name="图片 4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50" advClick="0" advTm="5000">
        <p:wedge/>
      </p:transition>
    </mc:Choice>
    <mc:Fallback>
      <p:transition spd="med" advClick="0" advTm="5000">
        <p:wedg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2" Type="http://schemas.openxmlformats.org/officeDocument/2006/relationships/theme" Target="../theme/theme1.xml"/><Relationship Id="rId21" Type="http://schemas.openxmlformats.org/officeDocument/2006/relationships/image" Target="../media/image3.jpeg"/><Relationship Id="rId20" Type="http://schemas.openxmlformats.org/officeDocument/2006/relationships/slideLayout" Target="../slideLayouts/slideLayout20.xml"/><Relationship Id="rId2" Type="http://schemas.openxmlformats.org/officeDocument/2006/relationships/slideLayout" Target="../slideLayouts/slideLayout2.xml"/><Relationship Id="rId19" Type="http://schemas.openxmlformats.org/officeDocument/2006/relationships/slideLayout" Target="../slideLayouts/slideLayout19.xml"/><Relationship Id="rId18" Type="http://schemas.openxmlformats.org/officeDocument/2006/relationships/slideLayout" Target="../slideLayouts/slideLayout18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21" cstate="print"/>
          <a:stretch>
            <a:fillRect t="-69000" b="-69000"/>
          </a:stretch>
        </a:blipFill>
        <a:effectLst/>
      </p:bgPr>
    </p:bg>
    <p:spTree>
      <p:nvGrpSpPr>
        <p:cNvPr id="13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</p:sldLayoutIdLst>
  <mc:AlternateContent xmlns:mc="http://schemas.openxmlformats.org/markup-compatibility/2006">
    <mc:Choice xmlns:p14="http://schemas.microsoft.com/office/powerpoint/2010/main" Requires="p14">
      <p:transition spd="med" p14:dur="750" advClick="0" advTm="5000">
        <p:wedge/>
      </p:transition>
    </mc:Choice>
    <mc:Fallback>
      <p:transition spd="med" advClick="0" advTm="5000">
        <p:wedg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53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99" name="文本框 8"/>
          <p:cNvSpPr txBox="1"/>
          <p:nvPr/>
        </p:nvSpPr>
        <p:spPr>
          <a:xfrm>
            <a:off x="7914640" y="1463040"/>
            <a:ext cx="3385820" cy="415417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p>
            <a:pPr>
              <a:lnSpc>
                <a:spcPct val="120000"/>
              </a:lnSpc>
            </a:pPr>
            <a:r>
              <a:rPr lang="en-US" alt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r>
              <a: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rPr>
              <a:t>社旗中医院老年医学科，创建2012年，前身为专注神经康复治疗。为了适应社会老龄化快速进展，更全面地满足老年人日益增长的高品质医疗需要。2022年整合全院中西医结合、内科、康复多学科优质医疗人才，培训专业技术人才，增添老年科规范的诊疗康养设备，开设老年病房。</a:t>
            </a:r>
            <a:endParaRPr lang="zh-CN" altLang="en-US" sz="20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48600" name="文本框 10"/>
          <p:cNvSpPr txBox="1"/>
          <p:nvPr/>
        </p:nvSpPr>
        <p:spPr>
          <a:xfrm>
            <a:off x="6622952" y="1726321"/>
            <a:ext cx="798195" cy="3240437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p>
            <a:r>
              <a:rPr lang="zh-CN" altLang="en-US" sz="40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科室</a:t>
            </a:r>
            <a:r>
              <a:rPr lang="en-US" altLang="zh-CN" sz="40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·</a:t>
            </a:r>
            <a:r>
              <a:rPr lang="zh-CN" altLang="en-US" sz="40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概况</a:t>
            </a:r>
            <a:endParaRPr lang="zh-CN" altLang="en-US" sz="4000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cxnSp>
        <p:nvCxnSpPr>
          <p:cNvPr id="3145732" name="直接连接符 11"/>
          <p:cNvCxnSpPr/>
          <p:nvPr/>
        </p:nvCxnSpPr>
        <p:spPr>
          <a:xfrm>
            <a:off x="6622903" y="1463040"/>
            <a:ext cx="0" cy="3770142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145733" name="直接连接符 12"/>
          <p:cNvCxnSpPr/>
          <p:nvPr/>
        </p:nvCxnSpPr>
        <p:spPr>
          <a:xfrm>
            <a:off x="7636167" y="1463040"/>
            <a:ext cx="0" cy="2897945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54" name="组合 13"/>
          <p:cNvGrpSpPr/>
          <p:nvPr/>
        </p:nvGrpSpPr>
        <p:grpSpPr>
          <a:xfrm>
            <a:off x="7011035" y="4450080"/>
            <a:ext cx="410210" cy="1167955"/>
            <a:chOff x="7469802" y="2114395"/>
            <a:chExt cx="396726" cy="959076"/>
          </a:xfrm>
        </p:grpSpPr>
        <p:pic>
          <p:nvPicPr>
            <p:cNvPr id="2097158" name="Picture 4" descr="印章 源底"/>
            <p:cNvPicPr>
              <a:picLocks noChangeAspect="1" noChangeArrowheads="1"/>
            </p:cNvPicPr>
            <p:nvPr/>
          </p:nvPicPr>
          <p:blipFill>
            <a:blip r:embed="rId1" cstate="print"/>
            <a:srcRect/>
            <a:stretch>
              <a:fillRect/>
            </a:stretch>
          </p:blipFill>
          <p:spPr bwMode="auto">
            <a:xfrm>
              <a:off x="7479907" y="2114395"/>
              <a:ext cx="386621" cy="735261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048601" name="文本框 15"/>
            <p:cNvSpPr txBox="1">
              <a:spLocks noChangeArrowheads="1"/>
            </p:cNvSpPr>
            <p:nvPr/>
          </p:nvSpPr>
          <p:spPr bwMode="auto">
            <a:xfrm>
              <a:off x="7469802" y="2189637"/>
              <a:ext cx="330939" cy="88383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zh-CN" altLang="en-US" sz="1600" dirty="0">
                  <a:solidFill>
                    <a:srgbClr val="FFFFFF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老年病科</a:t>
              </a:r>
              <a:endParaRPr lang="zh-CN" altLang="en-US" sz="1600" dirty="0">
                <a:solidFill>
                  <a:srgbClr val="FFFFFF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50" advClick="0" advTm="5000">
        <p:wedge/>
      </p:transition>
    </mc:Choice>
    <mc:Fallback>
      <p:transition spd="med" advClick="0" advTm="5000">
        <p:wedg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75"/>
                                        <p:tgtEl>
                                          <p:spTgt spid="10486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457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75"/>
                                        <p:tgtEl>
                                          <p:spTgt spid="31457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457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75"/>
                                        <p:tgtEl>
                                          <p:spTgt spid="31457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3" presetClass="entr" presetSubtype="3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75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75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2" presetClass="entr" presetSubtype="2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5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0" dur="1610"/>
                                        <p:tgtEl>
                                          <p:spTgt spid="10485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8599" grpId="0"/>
      <p:bldP spid="1048600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63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41" name="文本框 10"/>
          <p:cNvSpPr txBox="1"/>
          <p:nvPr/>
        </p:nvSpPr>
        <p:spPr>
          <a:xfrm>
            <a:off x="5295900" y="1715135"/>
            <a:ext cx="5622290" cy="392811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p>
            <a:pPr>
              <a:lnSpc>
                <a:spcPct val="130000"/>
              </a:lnSpc>
            </a:pPr>
            <a:r>
              <a:rPr lang="zh-CN" alt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王一帆  执业医师</a:t>
            </a:r>
            <a:endParaRPr lang="zh-CN" altLang="en-US" sz="2400" dirty="0">
              <a:solidFill>
                <a:schemeClr val="tx1">
                  <a:lumMod val="95000"/>
                  <a:lumOff val="5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    本科学历，毕业于南阳理工学院中医学专业</a:t>
            </a:r>
            <a:endParaRPr lang="zh-CN" altLang="en-US" sz="2400" dirty="0">
              <a:solidFill>
                <a:schemeClr val="tx1">
                  <a:lumMod val="95000"/>
                  <a:lumOff val="5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先后在南阳市中心医院、南阳市张仲景中医院、南阳市南石医院等多家三甲医院进修学习，掌握最先进的医疗技术。擅长眩晕病、中风病、耳石病、高血压等多种疾病的治疗。</a:t>
            </a:r>
            <a:endParaRPr lang="zh-CN" altLang="en-US" sz="2400" dirty="0">
              <a:solidFill>
                <a:schemeClr val="tx1">
                  <a:lumMod val="95000"/>
                  <a:lumOff val="5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标题 1"/>
          <p:cNvSpPr>
            <a:spLocks noGrp="1"/>
          </p:cNvSpPr>
          <p:nvPr/>
        </p:nvSpPr>
        <p:spPr>
          <a:xfrm>
            <a:off x="1907540" y="571818"/>
            <a:ext cx="109728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>
            <a:lvl1pPr marL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4400" b="0" i="0" u="none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/>
              <a:t>科室骨干</a:t>
            </a:r>
            <a:endParaRPr lang="zh-CN" altLang="en-US"/>
          </a:p>
        </p:txBody>
      </p:sp>
      <p:grpSp>
        <p:nvGrpSpPr>
          <p:cNvPr id="6" name="组合 15"/>
          <p:cNvGrpSpPr/>
          <p:nvPr/>
        </p:nvGrpSpPr>
        <p:grpSpPr>
          <a:xfrm>
            <a:off x="10672445" y="4924425"/>
            <a:ext cx="294640" cy="719660"/>
            <a:chOff x="7469802" y="2114395"/>
            <a:chExt cx="396726" cy="735261"/>
          </a:xfrm>
        </p:grpSpPr>
        <p:pic>
          <p:nvPicPr>
            <p:cNvPr id="2" name="Picture 4" descr="印章 源底"/>
            <p:cNvPicPr>
              <a:picLocks noChangeAspect="1" noChangeArrowheads="1"/>
            </p:cNvPicPr>
            <p:nvPr/>
          </p:nvPicPr>
          <p:blipFill>
            <a:blip r:embed="rId1" cstate="print"/>
            <a:srcRect/>
            <a:stretch>
              <a:fillRect/>
            </a:stretch>
          </p:blipFill>
          <p:spPr bwMode="auto">
            <a:xfrm>
              <a:off x="7479907" y="2114395"/>
              <a:ext cx="386621" cy="735261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5" name="文本框 15"/>
            <p:cNvSpPr txBox="1">
              <a:spLocks noChangeArrowheads="1"/>
            </p:cNvSpPr>
            <p:nvPr/>
          </p:nvSpPr>
          <p:spPr bwMode="auto">
            <a:xfrm>
              <a:off x="7469802" y="2189637"/>
              <a:ext cx="330939" cy="65914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zh-CN" altLang="en-US" sz="1200" dirty="0">
                  <a:solidFill>
                    <a:srgbClr val="FFFFFF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老年病</a:t>
              </a:r>
              <a:endParaRPr lang="zh-CN" altLang="en-US" sz="1200" dirty="0">
                <a:solidFill>
                  <a:srgbClr val="FFFFFF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7" name="文本框 6"/>
          <p:cNvSpPr txBox="1"/>
          <p:nvPr/>
        </p:nvSpPr>
        <p:spPr>
          <a:xfrm>
            <a:off x="1442720" y="5502910"/>
            <a:ext cx="2354580" cy="45085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pPr>
              <a:lnSpc>
                <a:spcPct val="130000"/>
              </a:lnSpc>
            </a:pPr>
            <a:r>
              <a:rPr lang="zh-CN" altLang="en-US" dirty="0">
                <a:solidFill>
                  <a:schemeClr val="tx1">
                    <a:lumMod val="95000"/>
                    <a:lumOff val="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电  话：1</a:t>
            </a:r>
            <a:r>
              <a:rPr lang="en-US" altLang="zh-CN" dirty="0">
                <a:solidFill>
                  <a:schemeClr val="tx1">
                    <a:lumMod val="95000"/>
                    <a:lumOff val="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5290352748</a:t>
            </a:r>
            <a:endParaRPr lang="en-US" altLang="zh-CN" dirty="0">
              <a:solidFill>
                <a:schemeClr val="tx1">
                  <a:lumMod val="95000"/>
                  <a:lumOff val="5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50" advClick="0" advTm="5000">
        <p:wedge/>
      </p:transition>
    </mc:Choice>
    <mc:Fallback>
      <p:transition spd="med" advClick="0" advTm="5000">
        <p:wedg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486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486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486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3" presetClass="entr" presetSubtype="3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75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75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864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53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99" name="文本框 8"/>
          <p:cNvSpPr txBox="1"/>
          <p:nvPr/>
        </p:nvSpPr>
        <p:spPr>
          <a:xfrm>
            <a:off x="1464310" y="579120"/>
            <a:ext cx="9582150" cy="400494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p>
            <a:pPr>
              <a:lnSpc>
                <a:spcPct val="120000"/>
              </a:lnSpc>
            </a:pPr>
            <a:endParaRPr lang="zh-CN" altLang="en-US" sz="20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  <a:t> 老年医学科拥有一批有经验、稳定的、有团队精神的医护人员，具有较高专业水平，有良好的医德医风，有对老年医学事业献身、为老年人服务的决心。全科共有工作人员1</a:t>
            </a:r>
            <a:r>
              <a:rPr lang="en-US" altLang="zh-CN" sz="2400" dirty="0">
                <a:latin typeface="楷体" panose="02010609060101010101" pitchFamily="49" charset="-122"/>
                <a:ea typeface="楷体" panose="02010609060101010101" pitchFamily="49" charset="-122"/>
              </a:rPr>
              <a:t>4</a:t>
            </a: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  <a:t>人。其中医生8人，副主任医师1名，主治医师4名。全科护理人员</a:t>
            </a:r>
            <a:r>
              <a:rPr lang="en-US" altLang="zh-CN" sz="2400" dirty="0">
                <a:latin typeface="楷体" panose="02010609060101010101" pitchFamily="49" charset="-122"/>
                <a:ea typeface="楷体" panose="02010609060101010101" pitchFamily="49" charset="-122"/>
              </a:rPr>
              <a:t>6</a:t>
            </a: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  <a:t>人，主管护师</a:t>
            </a:r>
            <a:r>
              <a:rPr lang="en-US" altLang="zh-CN" sz="2400" dirty="0">
                <a:latin typeface="楷体" panose="02010609060101010101" pitchFamily="49" charset="-122"/>
                <a:ea typeface="楷体" panose="02010609060101010101" pitchFamily="49" charset="-122"/>
              </a:rPr>
              <a:t>3</a:t>
            </a: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  <a:t>人，护师</a:t>
            </a:r>
            <a:r>
              <a:rPr lang="en-US" altLang="zh-CN" sz="2400" dirty="0">
                <a:latin typeface="楷体" panose="02010609060101010101" pitchFamily="49" charset="-122"/>
                <a:ea typeface="楷体" panose="02010609060101010101" pitchFamily="49" charset="-122"/>
              </a:rPr>
              <a:t>3</a:t>
            </a: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  <a:t>人。</a:t>
            </a:r>
            <a:endParaRPr lang="zh-CN" altLang="en-US" sz="24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  <a:t>   老年医学科为综合性内科科室。服务对象大多为60岁以上的老年人。主要诊疗范围为老年人常见、多发内科疾病，对于老年心脏病、老年高血压、老年肺部感染、老年糖尿病、动脉硬化疾病、跌倒、骨质疏松等老年常见疾病具有较丰富的临床经验。</a:t>
            </a:r>
            <a:r>
              <a: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endParaRPr lang="zh-CN" altLang="en-US" sz="20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656080" y="4809490"/>
            <a:ext cx="9198610" cy="105029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>
              <a:lnSpc>
                <a:spcPct val="130000"/>
              </a:lnSpc>
            </a:pPr>
            <a:r>
              <a:rPr lang="zh-CN" alt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地址：社旗县中医院住院部十楼（老年医学科）</a:t>
            </a:r>
            <a:endParaRPr lang="zh-CN" altLang="en-US" sz="2400" dirty="0">
              <a:solidFill>
                <a:schemeClr val="tx1">
                  <a:lumMod val="95000"/>
                  <a:lumOff val="5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pPr>
              <a:lnSpc>
                <a:spcPct val="130000"/>
              </a:lnSpc>
            </a:pPr>
            <a:r>
              <a:rPr lang="zh-CN" alt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科室电话：</a:t>
            </a:r>
            <a:r>
              <a:rPr lang="en-US" altLang="zh-CN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0377--62006712</a:t>
            </a:r>
            <a:endParaRPr lang="en-US" altLang="zh-CN" sz="2400" dirty="0">
              <a:solidFill>
                <a:schemeClr val="tx1">
                  <a:lumMod val="95000"/>
                  <a:lumOff val="5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50" advClick="0" advTm="5000">
        <p:wedge/>
      </p:transition>
    </mc:Choice>
    <mc:Fallback>
      <p:transition spd="med" advClick="0" advTm="5000">
        <p:wedg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5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1610"/>
                                        <p:tgtEl>
                                          <p:spTgt spid="10485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859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53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99" name="文本框 8"/>
          <p:cNvSpPr txBox="1"/>
          <p:nvPr/>
        </p:nvSpPr>
        <p:spPr>
          <a:xfrm>
            <a:off x="1464310" y="579120"/>
            <a:ext cx="9582150" cy="563118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p>
            <a:pPr>
              <a:lnSpc>
                <a:spcPct val="120000"/>
              </a:lnSpc>
            </a:pPr>
            <a:r>
              <a:rPr lang="en-US" alt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        </a:t>
            </a:r>
            <a:r>
              <a: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rPr>
              <a:t>随着世界人口老龄化到来，老年人比例不断增加，针对老年人多病共存、病情复杂等特点老年病科应运而生。</a:t>
            </a:r>
            <a:endParaRPr lang="zh-CN" altLang="en-US" sz="20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20000"/>
              </a:lnSpc>
            </a:pPr>
            <a:r>
              <a:rPr lang="en-US" alt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        </a:t>
            </a:r>
            <a:r>
              <a: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rPr>
              <a:t>社旗县中医院老年病科成立于2022年6月1日。位于病房楼十楼。目前开放床位四十张，其中，监护床位4张。配备医务人员14人，其中，副主任医生1人，主治医师5人，护理人员7人。是一个以预防、治疗、辅以中医保健、康复理疗，营养支持，于一体的综合性科室。主要诊疗范围有：糖尿病、高血压病、心脑血管疾病、意识障碍、帕金森综合症、脑动脉硬化、老年性胃肠功能紊乱等。科室开展的特色治疗，如耳穴压豆配合中药治疗失眠、中药穴位贴敷治疗支气管炎、便秘、艾灸治疗各种消化系统疾病、中医定向透药疗疏通经络、改善局部循环等都获得了很好的临床效应。 科室全体医护人员秉持“爱心、耐心、责任心”的三心原则，为患者提供优质的医护服务，力争创造老人舒心、家属放心的就医环境。</a:t>
            </a:r>
            <a:endParaRPr lang="zh-CN" altLang="en-US" sz="20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20000"/>
              </a:lnSpc>
            </a:pPr>
            <a:r>
              <a:rPr lang="en-US" alt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        </a:t>
            </a:r>
            <a:r>
              <a: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rPr>
              <a:t>相比常规的诊疗规程，老年病科更在乎治病之末至，慢病之长治，无病防病，有病防重。    老吾老以及人之老，最美不过夕阳红。老年病科秉承服务至上、技术至上的服务理念。全科人员凝心聚力、通力协作，以饱满的工作热情，扎实的专业功底，娴熟的操作规程，为所有患者保驾护航！  </a:t>
            </a:r>
            <a:endParaRPr lang="zh-CN" altLang="en-US" sz="20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50" advClick="0" advTm="5000">
        <p:wedge/>
      </p:transition>
    </mc:Choice>
    <mc:Fallback>
      <p:transition spd="med" advClick="0" advTm="5000">
        <p:wedg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5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1610"/>
                                        <p:tgtEl>
                                          <p:spTgt spid="10485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859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63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41" name="文本框 10"/>
          <p:cNvSpPr txBox="1"/>
          <p:nvPr/>
        </p:nvSpPr>
        <p:spPr>
          <a:xfrm>
            <a:off x="5366385" y="1311275"/>
            <a:ext cx="5622290" cy="512699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p>
            <a:pPr>
              <a:lnSpc>
                <a:spcPct val="130000"/>
              </a:lnSpc>
            </a:pPr>
            <a:r>
              <a:rPr lang="zh-CN" altLang="en-US" dirty="0">
                <a:solidFill>
                  <a:schemeClr val="tx1">
                    <a:lumMod val="95000"/>
                    <a:lumOff val="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惠广进 副主任中医师  老年医学科主任</a:t>
            </a:r>
            <a:endParaRPr lang="zh-CN" altLang="en-US" dirty="0">
              <a:solidFill>
                <a:schemeClr val="tx1">
                  <a:lumMod val="95000"/>
                  <a:lumOff val="5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30000"/>
              </a:lnSpc>
            </a:pPr>
            <a:r>
              <a:rPr lang="zh-CN" altLang="en-US" dirty="0">
                <a:solidFill>
                  <a:schemeClr val="tx1">
                    <a:lumMod val="95000"/>
                    <a:lumOff val="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   张仲景国医大学中医本科毕业</a:t>
            </a:r>
            <a:endParaRPr lang="zh-CN" altLang="en-US" dirty="0">
              <a:solidFill>
                <a:schemeClr val="tx1">
                  <a:lumMod val="95000"/>
                  <a:lumOff val="5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30000"/>
              </a:lnSpc>
            </a:pPr>
            <a:r>
              <a:rPr lang="zh-CN" altLang="en-US" dirty="0">
                <a:solidFill>
                  <a:schemeClr val="tx1">
                    <a:lumMod val="95000"/>
                    <a:lumOff val="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从医三十多年，致力于胃肠、胆囊消化内科疾病、高血压病、急慢性呼吸系统疾病病、糖尿病多种并发症、冠心病、脑梗塞、脑出血恢复期康复，急危重症急诊急救，利用中西医结合方法治疗，积累丰富临床经验，并取得肯定疗效。</a:t>
            </a:r>
            <a:endParaRPr lang="zh-CN" altLang="en-US" dirty="0">
              <a:solidFill>
                <a:schemeClr val="tx1">
                  <a:lumMod val="95000"/>
                  <a:lumOff val="5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30000"/>
              </a:lnSpc>
            </a:pPr>
            <a:r>
              <a:rPr lang="zh-CN" altLang="en-US" dirty="0">
                <a:solidFill>
                  <a:schemeClr val="tx1">
                    <a:lumMod val="95000"/>
                    <a:lumOff val="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2016年，参加京豫宛三地“仲景书院”中医经典理论知识技能拜师强化培训实践后，利用中医中药，非药物疗法治疗疑难杂症，身心同治、整体辨证施治，疗效显著。</a:t>
            </a:r>
            <a:endParaRPr lang="zh-CN" altLang="en-US" dirty="0">
              <a:solidFill>
                <a:schemeClr val="tx1">
                  <a:lumMod val="95000"/>
                  <a:lumOff val="5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30000"/>
              </a:lnSpc>
            </a:pPr>
            <a:r>
              <a:rPr lang="zh-CN" altLang="en-US" dirty="0">
                <a:solidFill>
                  <a:schemeClr val="tx1">
                    <a:lumMod val="95000"/>
                    <a:lumOff val="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门  诊：门诊楼一楼 全国基层名中医工作室</a:t>
            </a:r>
            <a:endParaRPr lang="zh-CN" altLang="en-US" dirty="0">
              <a:solidFill>
                <a:schemeClr val="tx1">
                  <a:lumMod val="95000"/>
                  <a:lumOff val="5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30000"/>
              </a:lnSpc>
            </a:pPr>
            <a:r>
              <a:rPr lang="zh-CN" altLang="en-US" dirty="0">
                <a:solidFill>
                  <a:schemeClr val="tx1">
                    <a:lumMod val="95000"/>
                    <a:lumOff val="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住院部：病房楼十楼 老年病科</a:t>
            </a:r>
            <a:endParaRPr lang="zh-CN" altLang="en-US" dirty="0">
              <a:solidFill>
                <a:schemeClr val="tx1">
                  <a:lumMod val="95000"/>
                  <a:lumOff val="5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30000"/>
              </a:lnSpc>
            </a:pPr>
            <a:r>
              <a:rPr lang="zh-CN" altLang="en-US" dirty="0">
                <a:solidFill>
                  <a:schemeClr val="tx1">
                    <a:lumMod val="95000"/>
                    <a:lumOff val="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电  话：13462555621</a:t>
            </a:r>
            <a:endParaRPr lang="zh-CN" altLang="en-US" dirty="0">
              <a:solidFill>
                <a:schemeClr val="tx1">
                  <a:lumMod val="95000"/>
                  <a:lumOff val="5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65" name="组合 15"/>
          <p:cNvGrpSpPr/>
          <p:nvPr/>
        </p:nvGrpSpPr>
        <p:grpSpPr>
          <a:xfrm>
            <a:off x="10520680" y="5066030"/>
            <a:ext cx="294640" cy="719660"/>
            <a:chOff x="7469802" y="2114395"/>
            <a:chExt cx="396726" cy="735261"/>
          </a:xfrm>
        </p:grpSpPr>
        <p:pic>
          <p:nvPicPr>
            <p:cNvPr id="2097169" name="Picture 4" descr="印章 源底"/>
            <p:cNvPicPr>
              <a:picLocks noChangeAspect="1" noChangeArrowheads="1"/>
            </p:cNvPicPr>
            <p:nvPr/>
          </p:nvPicPr>
          <p:blipFill>
            <a:blip r:embed="rId1" cstate="print"/>
            <a:srcRect/>
            <a:stretch>
              <a:fillRect/>
            </a:stretch>
          </p:blipFill>
          <p:spPr bwMode="auto">
            <a:xfrm>
              <a:off x="7479907" y="2114395"/>
              <a:ext cx="386621" cy="735261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048643" name="文本框 15"/>
            <p:cNvSpPr txBox="1">
              <a:spLocks noChangeArrowheads="1"/>
            </p:cNvSpPr>
            <p:nvPr/>
          </p:nvSpPr>
          <p:spPr bwMode="auto">
            <a:xfrm>
              <a:off x="7469802" y="2189637"/>
              <a:ext cx="330939" cy="65914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zh-CN" altLang="en-US" sz="1200" dirty="0">
                  <a:solidFill>
                    <a:srgbClr val="FFFFFF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老年病</a:t>
              </a:r>
              <a:endParaRPr lang="zh-CN" altLang="en-US" sz="1200" dirty="0">
                <a:solidFill>
                  <a:srgbClr val="FFFFFF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4" name="标题 1"/>
          <p:cNvSpPr>
            <a:spLocks noGrp="1"/>
          </p:cNvSpPr>
          <p:nvPr/>
        </p:nvSpPr>
        <p:spPr>
          <a:xfrm>
            <a:off x="1907540" y="571818"/>
            <a:ext cx="109728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>
            <a:lvl1pPr marL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4400" b="0" i="0" u="none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/>
              <a:t>科室主任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50" advClick="0" advTm="5000">
        <p:wedge/>
      </p:transition>
    </mc:Choice>
    <mc:Fallback>
      <p:transition spd="med" advClick="0" advTm="5000">
        <p:wedg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486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486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486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3" presetClass="entr" presetSubtype="3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75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75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864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63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41" name="文本框 10"/>
          <p:cNvSpPr txBox="1"/>
          <p:nvPr/>
        </p:nvSpPr>
        <p:spPr>
          <a:xfrm>
            <a:off x="5255260" y="1654175"/>
            <a:ext cx="5622290" cy="344868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p>
            <a:pPr>
              <a:lnSpc>
                <a:spcPct val="130000"/>
              </a:lnSpc>
            </a:pPr>
            <a:r>
              <a:rPr lang="zh-CN" altLang="en-US" sz="240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本科学历，毕业于南阳理工护理专业，从事护理工作</a:t>
            </a:r>
            <a:r>
              <a:rPr lang="en-US" altLang="zh-CN" sz="240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10</a:t>
            </a:r>
            <a:r>
              <a:rPr lang="zh-CN" altLang="en-US" sz="240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余年，曾多次在南阳中医院进修学习，有丰富的临床护理经验，专业功底扎实，擅长各种常见病、多发病的护理，以及各项中医护理操作，并多次代表医院参加市级</a:t>
            </a:r>
            <a:r>
              <a:rPr lang="en-US" altLang="zh-CN" sz="240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“</a:t>
            </a:r>
            <a:r>
              <a:rPr lang="zh-CN" altLang="en-US" sz="240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护理技能大赛</a:t>
            </a:r>
            <a:r>
              <a:rPr lang="en-US" altLang="zh-CN" sz="240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”</a:t>
            </a:r>
            <a:r>
              <a:rPr lang="zh-CN" altLang="en-US" sz="240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均名列前茅。</a:t>
            </a:r>
            <a:endParaRPr lang="zh-CN" altLang="en-US" sz="2400" dirty="0">
              <a:solidFill>
                <a:schemeClr val="tx1">
                  <a:lumMod val="95000"/>
                  <a:lumOff val="5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sp>
        <p:nvSpPr>
          <p:cNvPr id="4" name="标题 1"/>
          <p:cNvSpPr>
            <a:spLocks noGrp="1"/>
          </p:cNvSpPr>
          <p:nvPr/>
        </p:nvSpPr>
        <p:spPr>
          <a:xfrm>
            <a:off x="1907540" y="571818"/>
            <a:ext cx="109728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>
            <a:lvl1pPr marL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4400" b="0" i="0" u="none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/>
              <a:t>科室护士长</a:t>
            </a:r>
            <a:endParaRPr lang="zh-CN" altLang="en-US"/>
          </a:p>
        </p:txBody>
      </p:sp>
      <p:grpSp>
        <p:nvGrpSpPr>
          <p:cNvPr id="6" name="组合 15"/>
          <p:cNvGrpSpPr/>
          <p:nvPr/>
        </p:nvGrpSpPr>
        <p:grpSpPr>
          <a:xfrm>
            <a:off x="10539095" y="5135245"/>
            <a:ext cx="294640" cy="719660"/>
            <a:chOff x="7469802" y="2114395"/>
            <a:chExt cx="396726" cy="735261"/>
          </a:xfrm>
        </p:grpSpPr>
        <p:pic>
          <p:nvPicPr>
            <p:cNvPr id="3" name="Picture 4" descr="印章 源底"/>
            <p:cNvPicPr>
              <a:picLocks noChangeAspect="1" noChangeArrowheads="1"/>
            </p:cNvPicPr>
            <p:nvPr/>
          </p:nvPicPr>
          <p:blipFill>
            <a:blip r:embed="rId1" cstate="print"/>
            <a:srcRect/>
            <a:stretch>
              <a:fillRect/>
            </a:stretch>
          </p:blipFill>
          <p:spPr bwMode="auto">
            <a:xfrm>
              <a:off x="7479907" y="2114395"/>
              <a:ext cx="386621" cy="735261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5" name="文本框 15"/>
            <p:cNvSpPr txBox="1">
              <a:spLocks noChangeArrowheads="1"/>
            </p:cNvSpPr>
            <p:nvPr/>
          </p:nvSpPr>
          <p:spPr bwMode="auto">
            <a:xfrm>
              <a:off x="7469802" y="2189637"/>
              <a:ext cx="330939" cy="65914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zh-CN" altLang="en-US" sz="1200" dirty="0">
                  <a:solidFill>
                    <a:srgbClr val="FFFFFF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老年病</a:t>
              </a:r>
              <a:endParaRPr lang="zh-CN" altLang="en-US" sz="1200" dirty="0">
                <a:solidFill>
                  <a:srgbClr val="FFFFFF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7" name="文本框 6"/>
          <p:cNvSpPr txBox="1"/>
          <p:nvPr/>
        </p:nvSpPr>
        <p:spPr>
          <a:xfrm>
            <a:off x="1391920" y="5560060"/>
            <a:ext cx="2354580" cy="45085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pPr>
              <a:lnSpc>
                <a:spcPct val="130000"/>
              </a:lnSpc>
            </a:pPr>
            <a:r>
              <a:rPr lang="zh-CN" altLang="en-US" dirty="0">
                <a:solidFill>
                  <a:schemeClr val="tx1">
                    <a:lumMod val="95000"/>
                    <a:lumOff val="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电  话：</a:t>
            </a:r>
            <a:r>
              <a:rPr lang="en-US" altLang="zh-CN" dirty="0">
                <a:solidFill>
                  <a:schemeClr val="tx1">
                    <a:lumMod val="95000"/>
                    <a:lumOff val="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18238414715</a:t>
            </a:r>
            <a:endParaRPr lang="en-US" altLang="zh-CN" dirty="0">
              <a:solidFill>
                <a:schemeClr val="tx1">
                  <a:lumMod val="95000"/>
                  <a:lumOff val="5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50" advClick="0" advTm="5000">
        <p:wedge/>
      </p:transition>
    </mc:Choice>
    <mc:Fallback>
      <p:transition spd="med" advClick="0" advTm="5000">
        <p:wedg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486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486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486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3" presetClass="entr" presetSubtype="3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75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75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864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63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41" name="文本框 10"/>
          <p:cNvSpPr txBox="1"/>
          <p:nvPr/>
        </p:nvSpPr>
        <p:spPr>
          <a:xfrm>
            <a:off x="5295900" y="1715135"/>
            <a:ext cx="5622290" cy="440753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p>
            <a:pPr>
              <a:lnSpc>
                <a:spcPct val="130000"/>
              </a:lnSpc>
            </a:pPr>
            <a:r>
              <a:rPr lang="zh-CN" alt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赵学荣  中医内科主治医师</a:t>
            </a:r>
            <a:endParaRPr lang="zh-CN" altLang="en-US" sz="2400" dirty="0">
              <a:solidFill>
                <a:schemeClr val="tx1">
                  <a:lumMod val="95000"/>
                  <a:lumOff val="5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    老年病科副主任  中共党员</a:t>
            </a:r>
            <a:endParaRPr lang="zh-CN" altLang="en-US" sz="2400" dirty="0">
              <a:solidFill>
                <a:schemeClr val="tx1">
                  <a:lumMod val="95000"/>
                  <a:lumOff val="5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本科学历，毕业于河南中医学院。</a:t>
            </a:r>
            <a:endParaRPr lang="zh-CN" altLang="en-US" sz="2400" dirty="0">
              <a:solidFill>
                <a:schemeClr val="tx1">
                  <a:lumMod val="95000"/>
                  <a:lumOff val="5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曾先后进修于南阳市中心医院、河南中医学院三附院，擅长运用中西医结合、针灸及针刀治疗脑血管、心血管、糖尿病 、呼吸系统、消化系统、中风偏瘫、面神经麻痹、颈肩腰腿疼、带状疱疹、眩晕、肥胖等疾病，疗效显著。</a:t>
            </a:r>
            <a:endParaRPr lang="zh-CN" altLang="en-US" sz="2400" dirty="0">
              <a:solidFill>
                <a:schemeClr val="tx1">
                  <a:lumMod val="95000"/>
                  <a:lumOff val="5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标题 1"/>
          <p:cNvSpPr>
            <a:spLocks noGrp="1"/>
          </p:cNvSpPr>
          <p:nvPr/>
        </p:nvSpPr>
        <p:spPr>
          <a:xfrm>
            <a:off x="1907540" y="571818"/>
            <a:ext cx="109728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>
            <a:lvl1pPr marL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4400" b="0" i="0" u="none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/>
              <a:t>科室骨干</a:t>
            </a:r>
            <a:endParaRPr lang="zh-CN" altLang="en-US"/>
          </a:p>
        </p:txBody>
      </p:sp>
      <p:grpSp>
        <p:nvGrpSpPr>
          <p:cNvPr id="8" name="组合 15"/>
          <p:cNvGrpSpPr/>
          <p:nvPr/>
        </p:nvGrpSpPr>
        <p:grpSpPr>
          <a:xfrm>
            <a:off x="10424795" y="5403850"/>
            <a:ext cx="294640" cy="719660"/>
            <a:chOff x="7469802" y="2114395"/>
            <a:chExt cx="396726" cy="735261"/>
          </a:xfrm>
        </p:grpSpPr>
        <p:pic>
          <p:nvPicPr>
            <p:cNvPr id="9" name="Picture 4" descr="印章 源底"/>
            <p:cNvPicPr>
              <a:picLocks noChangeAspect="1" noChangeArrowheads="1"/>
            </p:cNvPicPr>
            <p:nvPr/>
          </p:nvPicPr>
          <p:blipFill>
            <a:blip r:embed="rId1" cstate="print"/>
            <a:srcRect/>
            <a:stretch>
              <a:fillRect/>
            </a:stretch>
          </p:blipFill>
          <p:spPr bwMode="auto">
            <a:xfrm>
              <a:off x="7479907" y="2114395"/>
              <a:ext cx="386621" cy="735261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0" name="文本框 15"/>
            <p:cNvSpPr txBox="1">
              <a:spLocks noChangeArrowheads="1"/>
            </p:cNvSpPr>
            <p:nvPr/>
          </p:nvSpPr>
          <p:spPr bwMode="auto">
            <a:xfrm>
              <a:off x="7469802" y="2189637"/>
              <a:ext cx="330939" cy="65914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zh-CN" altLang="en-US" sz="1200" dirty="0">
                  <a:solidFill>
                    <a:srgbClr val="FFFFFF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老年病</a:t>
              </a:r>
              <a:endParaRPr lang="zh-CN" altLang="en-US" sz="1200" dirty="0">
                <a:solidFill>
                  <a:srgbClr val="FFFFFF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1402080" y="5671820"/>
            <a:ext cx="2354580" cy="45085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pPr>
              <a:lnSpc>
                <a:spcPct val="130000"/>
              </a:lnSpc>
            </a:pPr>
            <a:r>
              <a:rPr lang="zh-CN" altLang="en-US" dirty="0">
                <a:solidFill>
                  <a:schemeClr val="tx1">
                    <a:lumMod val="95000"/>
                    <a:lumOff val="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电  话：1</a:t>
            </a:r>
            <a:r>
              <a:rPr lang="en-US" altLang="zh-CN" dirty="0">
                <a:solidFill>
                  <a:schemeClr val="tx1">
                    <a:lumMod val="95000"/>
                    <a:lumOff val="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5937700142</a:t>
            </a:r>
            <a:endParaRPr lang="en-US" altLang="zh-CN" dirty="0">
              <a:solidFill>
                <a:schemeClr val="tx1">
                  <a:lumMod val="95000"/>
                  <a:lumOff val="5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50" advClick="0" advTm="5000">
        <p:wedge/>
      </p:transition>
    </mc:Choice>
    <mc:Fallback>
      <p:transition spd="med" advClick="0" advTm="5000">
        <p:wedg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486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486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486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3" presetClass="entr" presetSubtype="3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75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75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864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63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41" name="文本框 10"/>
          <p:cNvSpPr txBox="1"/>
          <p:nvPr/>
        </p:nvSpPr>
        <p:spPr>
          <a:xfrm>
            <a:off x="5259705" y="1645285"/>
            <a:ext cx="5622290" cy="440753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p>
            <a:pPr>
              <a:lnSpc>
                <a:spcPct val="130000"/>
              </a:lnSpc>
            </a:pPr>
            <a:r>
              <a:rPr lang="zh-CN" alt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贾宏乾  主治医师</a:t>
            </a:r>
            <a:endParaRPr lang="zh-CN" altLang="en-US" sz="2400" dirty="0">
              <a:solidFill>
                <a:schemeClr val="tx1">
                  <a:lumMod val="95000"/>
                  <a:lumOff val="5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本科学历，毕业于河南中医药大学</a:t>
            </a:r>
            <a:endParaRPr lang="zh-CN" altLang="en-US" sz="2400" dirty="0">
              <a:solidFill>
                <a:schemeClr val="tx1">
                  <a:lumMod val="95000"/>
                  <a:lumOff val="5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从事内科临床工作25余年。对内科常见病，多发病的诊断与治疗积累了丰富的临床经验。擅长中西医结合治疗中风病、眩晕病、高血压、冠心病、心律失常等心脑血管疾病及糖尿病、胃炎、胆囊炎、支气管炎、肺心病等各种内分泌和消化呼吸系统疾病。</a:t>
            </a:r>
            <a:endParaRPr lang="zh-CN" altLang="en-US" sz="2400" dirty="0">
              <a:solidFill>
                <a:schemeClr val="tx1">
                  <a:lumMod val="95000"/>
                  <a:lumOff val="5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标题 1"/>
          <p:cNvSpPr>
            <a:spLocks noGrp="1"/>
          </p:cNvSpPr>
          <p:nvPr/>
        </p:nvSpPr>
        <p:spPr>
          <a:xfrm>
            <a:off x="1907540" y="571818"/>
            <a:ext cx="109728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>
            <a:lvl1pPr marL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4400" b="0" i="0" u="none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/>
              <a:t>科室骨干</a:t>
            </a:r>
            <a:endParaRPr lang="zh-CN" altLang="en-US"/>
          </a:p>
        </p:txBody>
      </p:sp>
      <p:grpSp>
        <p:nvGrpSpPr>
          <p:cNvPr id="6" name="组合 15"/>
          <p:cNvGrpSpPr/>
          <p:nvPr/>
        </p:nvGrpSpPr>
        <p:grpSpPr>
          <a:xfrm>
            <a:off x="10587355" y="5386070"/>
            <a:ext cx="294640" cy="719660"/>
            <a:chOff x="7469802" y="2114395"/>
            <a:chExt cx="396726" cy="735261"/>
          </a:xfrm>
        </p:grpSpPr>
        <p:pic>
          <p:nvPicPr>
            <p:cNvPr id="2" name="Picture 4" descr="印章 源底"/>
            <p:cNvPicPr>
              <a:picLocks noChangeAspect="1" noChangeArrowheads="1"/>
            </p:cNvPicPr>
            <p:nvPr/>
          </p:nvPicPr>
          <p:blipFill>
            <a:blip r:embed="rId1" cstate="print"/>
            <a:srcRect/>
            <a:stretch>
              <a:fillRect/>
            </a:stretch>
          </p:blipFill>
          <p:spPr bwMode="auto">
            <a:xfrm>
              <a:off x="7479907" y="2114395"/>
              <a:ext cx="386621" cy="735261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5" name="文本框 15"/>
            <p:cNvSpPr txBox="1">
              <a:spLocks noChangeArrowheads="1"/>
            </p:cNvSpPr>
            <p:nvPr/>
          </p:nvSpPr>
          <p:spPr bwMode="auto">
            <a:xfrm>
              <a:off x="7469802" y="2189637"/>
              <a:ext cx="330939" cy="65914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zh-CN" altLang="en-US" sz="1200" dirty="0">
                  <a:solidFill>
                    <a:srgbClr val="FFFFFF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老年病</a:t>
              </a:r>
              <a:endParaRPr lang="zh-CN" altLang="en-US" sz="1200" dirty="0">
                <a:solidFill>
                  <a:srgbClr val="FFFFFF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7" name="文本框 6"/>
          <p:cNvSpPr txBox="1"/>
          <p:nvPr/>
        </p:nvSpPr>
        <p:spPr>
          <a:xfrm>
            <a:off x="1496695" y="5671820"/>
            <a:ext cx="2354580" cy="45085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pPr>
              <a:lnSpc>
                <a:spcPct val="130000"/>
              </a:lnSpc>
            </a:pPr>
            <a:r>
              <a:rPr lang="zh-CN" altLang="en-US" dirty="0">
                <a:solidFill>
                  <a:schemeClr val="tx1">
                    <a:lumMod val="95000"/>
                    <a:lumOff val="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电  话：1</a:t>
            </a:r>
            <a:r>
              <a:rPr lang="en-US" altLang="zh-CN" dirty="0">
                <a:solidFill>
                  <a:schemeClr val="tx1">
                    <a:lumMod val="95000"/>
                    <a:lumOff val="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5670215328</a:t>
            </a:r>
            <a:endParaRPr lang="en-US" altLang="zh-CN" dirty="0">
              <a:solidFill>
                <a:schemeClr val="tx1">
                  <a:lumMod val="95000"/>
                  <a:lumOff val="5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50" advClick="0" advTm="5000">
        <p:wedge/>
      </p:transition>
    </mc:Choice>
    <mc:Fallback>
      <p:transition spd="med" advClick="0" advTm="5000">
        <p:wedg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486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486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486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3" presetClass="entr" presetSubtype="3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75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75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864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63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41" name="文本框 10"/>
          <p:cNvSpPr txBox="1"/>
          <p:nvPr/>
        </p:nvSpPr>
        <p:spPr>
          <a:xfrm>
            <a:off x="5259705" y="1645285"/>
            <a:ext cx="5622290" cy="440753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p>
            <a:pPr>
              <a:lnSpc>
                <a:spcPct val="130000"/>
              </a:lnSpc>
            </a:pPr>
            <a:r>
              <a:rPr lang="zh-CN" alt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郭相峰 主治医师 中共党员</a:t>
            </a:r>
            <a:endParaRPr lang="zh-CN" altLang="en-US" sz="2400" dirty="0">
              <a:solidFill>
                <a:schemeClr val="tx1">
                  <a:lumMod val="95000"/>
                  <a:lumOff val="5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本科学历，先后在河南中医药大学及南阳市中医院进修学习，从事心脑血管及各种内科疾病的诊断和治疗将近2近20余年，对各种老年病、冠心病、糖尿病及并发症、脑梗塞、各种心律失常、心肌梗死、心肌炎等常见病有独到的见解。</a:t>
            </a:r>
            <a:endParaRPr lang="zh-CN" altLang="en-US" sz="2400" dirty="0">
              <a:solidFill>
                <a:schemeClr val="tx1">
                  <a:lumMod val="95000"/>
                  <a:lumOff val="5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30000"/>
              </a:lnSpc>
            </a:pPr>
            <a:endParaRPr lang="zh-CN" altLang="en-US" sz="2400" dirty="0">
              <a:solidFill>
                <a:schemeClr val="tx1">
                  <a:lumMod val="95000"/>
                  <a:lumOff val="5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30000"/>
              </a:lnSpc>
            </a:pPr>
            <a:endParaRPr lang="zh-CN" altLang="en-US" sz="2400" dirty="0">
              <a:solidFill>
                <a:schemeClr val="tx1">
                  <a:lumMod val="95000"/>
                  <a:lumOff val="5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标题 1"/>
          <p:cNvSpPr>
            <a:spLocks noGrp="1"/>
          </p:cNvSpPr>
          <p:nvPr/>
        </p:nvSpPr>
        <p:spPr>
          <a:xfrm>
            <a:off x="1907540" y="571818"/>
            <a:ext cx="109728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>
            <a:lvl1pPr marL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4400" b="0" i="0" u="none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/>
              <a:t>科室骨干</a:t>
            </a:r>
            <a:endParaRPr lang="zh-CN" altLang="en-US"/>
          </a:p>
        </p:txBody>
      </p:sp>
      <p:grpSp>
        <p:nvGrpSpPr>
          <p:cNvPr id="6" name="组合 15"/>
          <p:cNvGrpSpPr/>
          <p:nvPr/>
        </p:nvGrpSpPr>
        <p:grpSpPr>
          <a:xfrm>
            <a:off x="10587355" y="5386070"/>
            <a:ext cx="294640" cy="719660"/>
            <a:chOff x="7469802" y="2114395"/>
            <a:chExt cx="396726" cy="735261"/>
          </a:xfrm>
        </p:grpSpPr>
        <p:pic>
          <p:nvPicPr>
            <p:cNvPr id="2" name="Picture 4" descr="印章 源底"/>
            <p:cNvPicPr>
              <a:picLocks noChangeAspect="1" noChangeArrowheads="1"/>
            </p:cNvPicPr>
            <p:nvPr/>
          </p:nvPicPr>
          <p:blipFill>
            <a:blip r:embed="rId1" cstate="print"/>
            <a:srcRect/>
            <a:stretch>
              <a:fillRect/>
            </a:stretch>
          </p:blipFill>
          <p:spPr bwMode="auto">
            <a:xfrm>
              <a:off x="7479907" y="2114395"/>
              <a:ext cx="386621" cy="735261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5" name="文本框 15"/>
            <p:cNvSpPr txBox="1">
              <a:spLocks noChangeArrowheads="1"/>
            </p:cNvSpPr>
            <p:nvPr/>
          </p:nvSpPr>
          <p:spPr bwMode="auto">
            <a:xfrm>
              <a:off x="7469802" y="2189637"/>
              <a:ext cx="330939" cy="65914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zh-CN" altLang="en-US" sz="1200" dirty="0">
                  <a:solidFill>
                    <a:srgbClr val="FFFFFF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老年病</a:t>
              </a:r>
              <a:endParaRPr lang="zh-CN" altLang="en-US" sz="1200" dirty="0">
                <a:solidFill>
                  <a:srgbClr val="FFFFFF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7" name="文本框 6"/>
          <p:cNvSpPr txBox="1"/>
          <p:nvPr/>
        </p:nvSpPr>
        <p:spPr>
          <a:xfrm>
            <a:off x="1496695" y="5671820"/>
            <a:ext cx="2354580" cy="45085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pPr>
              <a:lnSpc>
                <a:spcPct val="130000"/>
              </a:lnSpc>
            </a:pPr>
            <a:r>
              <a:rPr lang="zh-CN" altLang="en-US" dirty="0">
                <a:solidFill>
                  <a:schemeClr val="tx1">
                    <a:lumMod val="95000"/>
                    <a:lumOff val="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电  话：1</a:t>
            </a:r>
            <a:r>
              <a:rPr lang="en-US" altLang="zh-CN" dirty="0">
                <a:solidFill>
                  <a:schemeClr val="tx1">
                    <a:lumMod val="95000"/>
                    <a:lumOff val="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5670215328</a:t>
            </a:r>
            <a:endParaRPr lang="en-US" altLang="zh-CN" dirty="0">
              <a:solidFill>
                <a:schemeClr val="tx1">
                  <a:lumMod val="95000"/>
                  <a:lumOff val="5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50" advClick="0" advTm="5000">
        <p:wedge/>
      </p:transition>
    </mc:Choice>
    <mc:Fallback>
      <p:transition spd="med" advClick="0" advTm="5000">
        <p:wedg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486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486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486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3" presetClass="entr" presetSubtype="3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75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75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864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63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41" name="文本框 10"/>
          <p:cNvSpPr txBox="1"/>
          <p:nvPr/>
        </p:nvSpPr>
        <p:spPr>
          <a:xfrm>
            <a:off x="5295900" y="1715135"/>
            <a:ext cx="5622290" cy="296862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p>
            <a:pPr>
              <a:lnSpc>
                <a:spcPct val="130000"/>
              </a:lnSpc>
            </a:pPr>
            <a:r>
              <a:rPr lang="zh-CN" alt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刘慧洋 主治医师</a:t>
            </a:r>
            <a:endParaRPr lang="zh-CN" altLang="en-US" sz="2400" dirty="0">
              <a:solidFill>
                <a:schemeClr val="tx1">
                  <a:lumMod val="95000"/>
                  <a:lumOff val="5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本科学历，毕业于南阳理工学院曾先后在南阳市第二人民医院、南阳市南石医院进修学习。擅长治疗心脑血管，高血压，脑梗塞后遗症，慢性支气管炎，肺心病，心衰等老年常见病及多发病。</a:t>
            </a:r>
            <a:endParaRPr lang="zh-CN" altLang="en-US" sz="2400" dirty="0">
              <a:solidFill>
                <a:schemeClr val="tx1">
                  <a:lumMod val="95000"/>
                  <a:lumOff val="5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65" name="组合 15"/>
          <p:cNvGrpSpPr/>
          <p:nvPr/>
        </p:nvGrpSpPr>
        <p:grpSpPr>
          <a:xfrm>
            <a:off x="10414824" y="4873629"/>
            <a:ext cx="294414" cy="545643"/>
            <a:chOff x="7469802" y="2114395"/>
            <a:chExt cx="396726" cy="735261"/>
          </a:xfrm>
        </p:grpSpPr>
        <p:pic>
          <p:nvPicPr>
            <p:cNvPr id="2097169" name="Picture 4" descr="印章 源底"/>
            <p:cNvPicPr>
              <a:picLocks noChangeAspect="1" noChangeArrowheads="1"/>
            </p:cNvPicPr>
            <p:nvPr/>
          </p:nvPicPr>
          <p:blipFill>
            <a:blip r:embed="rId1" cstate="print"/>
            <a:srcRect/>
            <a:stretch>
              <a:fillRect/>
            </a:stretch>
          </p:blipFill>
          <p:spPr bwMode="auto">
            <a:xfrm>
              <a:off x="7479907" y="2114395"/>
              <a:ext cx="386621" cy="735261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048643" name="文本框 15"/>
            <p:cNvSpPr txBox="1">
              <a:spLocks noChangeArrowheads="1"/>
            </p:cNvSpPr>
            <p:nvPr/>
          </p:nvSpPr>
          <p:spPr bwMode="auto">
            <a:xfrm>
              <a:off x="7469802" y="2189637"/>
              <a:ext cx="330939" cy="62210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zh-CN" altLang="en-US" sz="1200" dirty="0" smtClean="0">
                  <a:solidFill>
                    <a:srgbClr val="FFFFFF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印章</a:t>
              </a:r>
              <a:endParaRPr lang="zh-CN" altLang="en-US" sz="1200" dirty="0">
                <a:solidFill>
                  <a:srgbClr val="FFFFFF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4" name="标题 1"/>
          <p:cNvSpPr>
            <a:spLocks noGrp="1"/>
          </p:cNvSpPr>
          <p:nvPr/>
        </p:nvSpPr>
        <p:spPr>
          <a:xfrm>
            <a:off x="1907540" y="571818"/>
            <a:ext cx="109728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>
            <a:lvl1pPr marL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4400" b="0" i="0" u="none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/>
              <a:t>科室骨干</a:t>
            </a:r>
            <a:endParaRPr lang="zh-CN" altLang="en-US"/>
          </a:p>
        </p:txBody>
      </p:sp>
      <p:grpSp>
        <p:nvGrpSpPr>
          <p:cNvPr id="6" name="组合 15"/>
          <p:cNvGrpSpPr/>
          <p:nvPr/>
        </p:nvGrpSpPr>
        <p:grpSpPr>
          <a:xfrm>
            <a:off x="10414635" y="4873625"/>
            <a:ext cx="294640" cy="719660"/>
            <a:chOff x="7469802" y="2114395"/>
            <a:chExt cx="396726" cy="735261"/>
          </a:xfrm>
        </p:grpSpPr>
        <p:pic>
          <p:nvPicPr>
            <p:cNvPr id="2" name="Picture 4" descr="印章 源底"/>
            <p:cNvPicPr>
              <a:picLocks noChangeAspect="1" noChangeArrowheads="1"/>
            </p:cNvPicPr>
            <p:nvPr/>
          </p:nvPicPr>
          <p:blipFill>
            <a:blip r:embed="rId1" cstate="print"/>
            <a:srcRect/>
            <a:stretch>
              <a:fillRect/>
            </a:stretch>
          </p:blipFill>
          <p:spPr bwMode="auto">
            <a:xfrm>
              <a:off x="7479907" y="2114395"/>
              <a:ext cx="386621" cy="735261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5" name="文本框 15"/>
            <p:cNvSpPr txBox="1">
              <a:spLocks noChangeArrowheads="1"/>
            </p:cNvSpPr>
            <p:nvPr/>
          </p:nvSpPr>
          <p:spPr bwMode="auto">
            <a:xfrm>
              <a:off x="7469802" y="2189637"/>
              <a:ext cx="330939" cy="65914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zh-CN" altLang="en-US" sz="1200" dirty="0">
                  <a:solidFill>
                    <a:srgbClr val="FFFFFF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老年病</a:t>
              </a:r>
              <a:endParaRPr lang="zh-CN" altLang="en-US" sz="1200" dirty="0">
                <a:solidFill>
                  <a:srgbClr val="FFFFFF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7" name="文本框 6"/>
          <p:cNvSpPr txBox="1"/>
          <p:nvPr/>
        </p:nvSpPr>
        <p:spPr>
          <a:xfrm>
            <a:off x="1442720" y="5592445"/>
            <a:ext cx="2354580" cy="45085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pPr>
              <a:lnSpc>
                <a:spcPct val="130000"/>
              </a:lnSpc>
            </a:pPr>
            <a:r>
              <a:rPr lang="zh-CN" altLang="en-US" dirty="0">
                <a:solidFill>
                  <a:schemeClr val="tx1">
                    <a:lumMod val="95000"/>
                    <a:lumOff val="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电  话：1</a:t>
            </a:r>
            <a:r>
              <a:rPr lang="en-US" altLang="zh-CN" dirty="0">
                <a:solidFill>
                  <a:schemeClr val="tx1">
                    <a:lumMod val="95000"/>
                    <a:lumOff val="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5603774927</a:t>
            </a:r>
            <a:endParaRPr lang="en-US" altLang="zh-CN" dirty="0">
              <a:solidFill>
                <a:schemeClr val="tx1">
                  <a:lumMod val="95000"/>
                  <a:lumOff val="5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50" advClick="0" advTm="5000">
        <p:wedge/>
      </p:transition>
    </mc:Choice>
    <mc:Fallback>
      <p:transition spd="med" advClick="0" advTm="5000">
        <p:wedg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486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486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486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3" presetClass="entr" presetSubtype="3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75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75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3" presetClass="entr" presetSubtype="3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75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75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8641" grpId="0"/>
    </p:bldLst>
  </p:timing>
</p:sld>
</file>

<file path=ppt/tags/tag1.xml><?xml version="1.0" encoding="utf-8"?>
<p:tagLst xmlns:p="http://schemas.openxmlformats.org/presentationml/2006/main">
  <p:tag name="COMMONDATA" val="eyJjb3VudCI6NiwiaGRpZCI6IjdjOTExMDliNDE0N2E3YzM0N2UzOGM3YjJkMmM4OTZkIiwidXNlckNvdW50Ijo2fQ=="/>
</p:tagLst>
</file>

<file path=ppt/theme/theme1.xml><?xml version="1.0" encoding="utf-8"?>
<a:theme xmlns:a="http://schemas.openxmlformats.org/drawingml/2006/main" name="Office 主题">
  <a:themeElements>
    <a:clrScheme name="凤舞九天">
      <a:dk1>
        <a:sysClr val="windowText" lastClr="000000"/>
      </a:dk1>
      <a:lt1>
        <a:sysClr val="window" lastClr="FFFFFF"/>
      </a:lt1>
      <a:dk2>
        <a:srgbClr val="004646"/>
      </a:dk2>
      <a:lt2>
        <a:srgbClr val="E1F0FF"/>
      </a:lt2>
      <a:accent1>
        <a:srgbClr val="50742F"/>
      </a:accent1>
      <a:accent2>
        <a:srgbClr val="268868"/>
      </a:accent2>
      <a:accent3>
        <a:srgbClr val="33BD56"/>
      </a:accent3>
      <a:accent4>
        <a:srgbClr val="4BC5B9"/>
      </a:accent4>
      <a:accent5>
        <a:srgbClr val="3163CA"/>
      </a:accent5>
      <a:accent6>
        <a:srgbClr val="4B14AA"/>
      </a:accent6>
      <a:hlink>
        <a:srgbClr val="D9BE02"/>
      </a:hlink>
      <a:folHlink>
        <a:srgbClr val="F900F9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2077</Words>
  <Application>WPS 演示</Application>
  <PresentationFormat/>
  <Paragraphs>89</Paragraphs>
  <Slides>10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24" baseType="lpstr">
      <vt:lpstr>Arial</vt:lpstr>
      <vt:lpstr>宋体</vt:lpstr>
      <vt:lpstr>Wingdings</vt:lpstr>
      <vt:lpstr>楷体</vt:lpstr>
      <vt:lpstr>腾祥铁山楷书繁</vt:lpstr>
      <vt:lpstr>方正舒体</vt:lpstr>
      <vt:lpstr>隶书</vt:lpstr>
      <vt:lpstr>FZShuTi</vt:lpstr>
      <vt:lpstr>Calibri</vt:lpstr>
      <vt:lpstr>微软雅黑</vt:lpstr>
      <vt:lpstr>Arial Unicode MS</vt:lpstr>
      <vt:lpstr>等线</vt:lpstr>
      <vt:lpstr>Calibri Light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Y.</cp:lastModifiedBy>
  <cp:revision>57</cp:revision>
  <dcterms:created xsi:type="dcterms:W3CDTF">2023-03-10T09:17:00Z</dcterms:created>
  <dcterms:modified xsi:type="dcterms:W3CDTF">2023-08-21T06:48:33Z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2052-12.1.0.15120</vt:lpwstr>
  </property>
  <property fmtid="{D5CDD505-2E9C-101B-9397-08002B2CF9AE}" pid="3" name="KSOTemplateUUID">
    <vt:lpwstr>v1.0_mb_C9pVxIubXlTU2NDN1+NLJg==</vt:lpwstr>
  </property>
  <property fmtid="{D5CDD505-2E9C-101B-9397-08002B2CF9AE}" pid="4" name="ICV">
    <vt:lpwstr>3AFA4DF46DCBC99C38F40A647AA0DFB1</vt:lpwstr>
  </property>
</Properties>
</file>