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7"/>
  </p:notesMasterIdLst>
  <p:sldIdLst>
    <p:sldId id="267" r:id="rId4"/>
    <p:sldId id="258" r:id="rId5"/>
    <p:sldId id="259" r:id="rId6"/>
    <p:sldId id="260" r:id="rId7"/>
    <p:sldId id="275" r:id="rId8"/>
    <p:sldId id="274" r:id="rId9"/>
    <p:sldId id="276" r:id="rId10"/>
    <p:sldId id="277" r:id="rId11"/>
    <p:sldId id="262" r:id="rId12"/>
    <p:sldId id="278" r:id="rId13"/>
    <p:sldId id="279" r:id="rId14"/>
    <p:sldId id="280" r:id="rId15"/>
    <p:sldId id="265" r:id="rId16"/>
  </p:sldIdLst>
  <p:sldSz cx="12192000" cy="68580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138" y="-102"/>
      </p:cViewPr>
      <p:guideLst>
        <p:guide orient="horz" pos="2160"/>
        <p:guide pos="3840"/>
      </p:guideLst>
    </p:cSldViewPr>
  </p:slideViewPr>
  <p:gridSpacing cx="69849" cy="6984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l" fontAlgn="base"/>
            <a:endParaRPr sz="1200" strike="noStrike" noProof="1">
              <a:ea typeface="宋体" panose="02010600030101010101" pitchFamily="2" charset="-122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/>
          <a:p>
            <a:pPr lvl="0" algn="r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noFill/>
          </a:ln>
        </p:spPr>
      </p:sp>
      <p:sp>
        <p:nvSpPr>
          <p:cNvPr id="2053" name="备注占位符 4"/>
          <p:cNvSpPr>
            <a:spLocks noGrp="1" noRot="1" noChangeAspect="1"/>
          </p:cNvSpPr>
          <p:nvPr/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12700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l" fontAlgn="base"/>
            <a:endParaRPr sz="1200" strike="noStrike" noProof="1">
              <a:ea typeface="宋体" panose="02010600030101010101" pitchFamily="2" charset="-122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 vert="horz" anchor="b" anchorCtr="0"/>
          <a:p>
            <a:pPr lvl="0" algn="r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lvl="0" defTabSz="0" fontAlgn="base">
      <a:defRPr sz="1200" kern="1200"/>
    </a:lvl1pPr>
    <a:lvl2pPr marL="0" lvl="1" indent="0" defTabSz="0" fontAlgn="base">
      <a:defRPr sz="1200" kern="1200"/>
    </a:lvl2pPr>
    <a:lvl3pPr marL="0" lvl="2" indent="0" defTabSz="0" fontAlgn="base">
      <a:defRPr sz="1200" kern="1200"/>
    </a:lvl3pPr>
    <a:lvl4pPr marL="0" lvl="3" indent="0" defTabSz="0" fontAlgn="base">
      <a:defRPr sz="1200" kern="1200"/>
    </a:lvl4pPr>
    <a:lvl5pPr marL="0" lvl="4" indent="0" defTabSz="0" fontAlgn="base">
      <a:defRPr sz="1200" kern="1200"/>
    </a:lvl5pPr>
    <a:lvl6pPr marL="2286000" lvl="5" indent="0" defTabSz="0" fontAlgn="base">
      <a:defRPr sz="1200" kern="1200"/>
    </a:lvl6pPr>
    <a:lvl7pPr marL="2743200" lvl="6" indent="0" defTabSz="0" fontAlgn="base">
      <a:defRPr sz="1200" kern="1200"/>
    </a:lvl7pPr>
    <a:lvl8pPr marL="3200400" lvl="7" indent="0" defTabSz="0" fontAlgn="base">
      <a:defRPr sz="1200" kern="1200"/>
    </a:lvl8pPr>
    <a:lvl9pPr marL="3657600" lvl="8" indent="0" defTabSz="0" fontAlgn="base">
      <a:defRPr sz="1200" kern="1200"/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6338" y="360363"/>
            <a:ext cx="2700338" cy="5815012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95325" y="360363"/>
            <a:ext cx="7944471" cy="58150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95325" y="1301750"/>
            <a:ext cx="5292662" cy="48736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4014" y="1301750"/>
            <a:ext cx="5292662" cy="48736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96338" y="360363"/>
            <a:ext cx="2700338" cy="5815012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95325" y="360363"/>
            <a:ext cx="7944471" cy="5815012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95325" y="1301750"/>
            <a:ext cx="5292662" cy="48736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4014" y="1301750"/>
            <a:ext cx="5292662" cy="487362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5F7FC">
                <a:alpha val="100000"/>
              </a:srgbClr>
            </a:gs>
            <a:gs pos="73999">
              <a:srgbClr val="ABBFE7">
                <a:alpha val="100000"/>
              </a:srgbClr>
            </a:gs>
            <a:gs pos="82999">
              <a:srgbClr val="ABBFE7">
                <a:alpha val="100000"/>
              </a:srgbClr>
            </a:gs>
            <a:gs pos="100000">
              <a:srgbClr val="C7D4EF">
                <a:alpha val="100000"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6" descr="雪地上&#10;&#10;中度可信度描述已自动生成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矩形 7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pPr lvl="0" algn="ctr"/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8" name="日期占位符 2"/>
          <p:cNvSpPr>
            <a:spLocks noGrp="1"/>
          </p:cNvSpPr>
          <p:nvPr>
            <p:ph type="dt" sz="half" idx="10"/>
          </p:nvPr>
        </p:nvSpPr>
        <p:spPr>
          <a:xfrm>
            <a:off x="695325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800">
                <a:ea typeface="宋体" panose="02010600030101010101" pitchFamily="2" charset="-122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1029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800">
                <a:ea typeface="宋体" panose="02010600030101010101" pitchFamily="2" charset="-122"/>
              </a:defRPr>
            </a:lvl1pPr>
          </a:lstStyle>
          <a:p>
            <a:pPr lvl="0" fontAlgn="base"/>
          </a:p>
        </p:txBody>
      </p:sp>
      <p:sp>
        <p:nvSpPr>
          <p:cNvPr id="103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53475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800"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1031" name="文本占位符 1"/>
          <p:cNvSpPr>
            <a:spLocks noGrp="1"/>
          </p:cNvSpPr>
          <p:nvPr>
            <p:ph type="body"/>
          </p:nvPr>
        </p:nvSpPr>
        <p:spPr>
          <a:xfrm>
            <a:off x="695325" y="1301750"/>
            <a:ext cx="10801350" cy="4873625"/>
          </a:xfrm>
          <a:prstGeom prst="rect">
            <a:avLst/>
          </a:prstGeom>
          <a:noFill/>
          <a:ln w="9525">
            <a:noFill/>
          </a:ln>
        </p:spPr>
        <p:txBody>
          <a:bodyPr vert="horz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32" name="标题占位符 8"/>
          <p:cNvSpPr>
            <a:spLocks noGrp="1"/>
          </p:cNvSpPr>
          <p:nvPr>
            <p:ph type="title"/>
          </p:nvPr>
        </p:nvSpPr>
        <p:spPr>
          <a:xfrm>
            <a:off x="695325" y="360363"/>
            <a:ext cx="10801350" cy="719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tIns="0" bIns="0"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3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anchor="ctr" anchorCtr="0"/>
          <a:p>
            <a:pPr lvl="0" algn="ctr"/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latin typeface="+mj-lt"/>
          <a:ea typeface="+mj-ea"/>
          <a:cs typeface="+mj-cs"/>
          <a:sym typeface="Calibri" panose="020F0502020204030204" charset="-122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0" i="0" kern="1200" baseline="0">
          <a:solidFill>
            <a:srgbClr val="3F3F3F"/>
          </a:solidFill>
          <a:latin typeface="+mn-lt"/>
          <a:ea typeface="+mn-ea"/>
          <a:cs typeface="+mn-cs"/>
          <a:sym typeface="Calibri" panose="020F0502020204030204" charset="-122"/>
        </a:defRPr>
      </a:lvl1pPr>
      <a:lvl2pPr marL="685800" lvl="1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2pPr>
      <a:lvl3pPr marL="1143000" lvl="2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3pPr>
      <a:lvl4pPr marL="1600200" lvl="3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4pPr>
      <a:lvl5pPr marL="2057400" lvl="4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5pPr>
      <a:lvl6pPr marL="2514600" lvl="5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6pPr>
      <a:lvl7pPr marL="2971800" lvl="6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7pPr>
      <a:lvl8pPr marL="3429000" lvl="7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8pPr>
      <a:lvl9pPr marL="3886200" lvl="8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5F7FC">
                <a:alpha val="100000"/>
              </a:srgbClr>
            </a:gs>
            <a:gs pos="73999">
              <a:srgbClr val="ABBFE7">
                <a:alpha val="100000"/>
              </a:srgbClr>
            </a:gs>
            <a:gs pos="82999">
              <a:srgbClr val="ABBFE7">
                <a:alpha val="100000"/>
              </a:srgbClr>
            </a:gs>
            <a:gs pos="100000">
              <a:srgbClr val="C7D4EF">
                <a:alpha val="100000"/>
              </a:srgbClr>
            </a:gs>
          </a:gsLst>
          <a:path path="rect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6" descr="雪地上&#10;&#10;中度可信度描述已自动生成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矩形 7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pPr lvl="0" algn="ctr"/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8" name="日期占位符 2"/>
          <p:cNvSpPr>
            <a:spLocks noGrp="1"/>
          </p:cNvSpPr>
          <p:nvPr>
            <p:ph type="dt" sz="half" idx="10"/>
          </p:nvPr>
        </p:nvSpPr>
        <p:spPr>
          <a:xfrm>
            <a:off x="695325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800">
                <a:ea typeface="宋体" panose="02010600030101010101" pitchFamily="2" charset="-122"/>
              </a:defRPr>
            </a:lvl1pPr>
          </a:lstStyle>
          <a:p>
            <a:pPr lvl="0" fontAlgn="base"/>
            <a:fld id="{BB962C8B-B14F-4D97-AF65-F5344CB8AC3E}" type="datetime1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1029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800">
                <a:ea typeface="宋体" panose="02010600030101010101" pitchFamily="2" charset="-122"/>
              </a:defRPr>
            </a:lvl1pPr>
          </a:lstStyle>
          <a:p>
            <a:pPr lvl="0" fontAlgn="base"/>
          </a:p>
        </p:txBody>
      </p:sp>
      <p:sp>
        <p:nvSpPr>
          <p:cNvPr id="103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53475" y="6356350"/>
            <a:ext cx="27432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800">
                <a:ea typeface="宋体" panose="02010600030101010101" pitchFamily="2" charset="-122"/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ea typeface="宋体" panose="02010600030101010101" pitchFamily="2" charset="-122"/>
            </a:endParaRPr>
          </a:p>
        </p:txBody>
      </p:sp>
      <p:sp>
        <p:nvSpPr>
          <p:cNvPr id="1031" name="文本占位符 1"/>
          <p:cNvSpPr>
            <a:spLocks noGrp="1"/>
          </p:cNvSpPr>
          <p:nvPr>
            <p:ph type="body"/>
          </p:nvPr>
        </p:nvSpPr>
        <p:spPr>
          <a:xfrm>
            <a:off x="695325" y="1301750"/>
            <a:ext cx="10801350" cy="4873625"/>
          </a:xfrm>
          <a:prstGeom prst="rect">
            <a:avLst/>
          </a:prstGeom>
          <a:noFill/>
          <a:ln w="9525">
            <a:noFill/>
          </a:ln>
        </p:spPr>
        <p:txBody>
          <a:bodyPr vert="horz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1032" name="标题占位符 8"/>
          <p:cNvSpPr>
            <a:spLocks noGrp="1"/>
          </p:cNvSpPr>
          <p:nvPr>
            <p:ph type="title"/>
          </p:nvPr>
        </p:nvSpPr>
        <p:spPr>
          <a:xfrm>
            <a:off x="695325" y="360363"/>
            <a:ext cx="10801350" cy="71913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tIns="0" bIns="0"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3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anchor="ctr" anchorCtr="0"/>
          <a:p>
            <a:pPr lvl="0" algn="ctr"/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latin typeface="+mj-lt"/>
          <a:ea typeface="+mj-ea"/>
          <a:cs typeface="+mj-cs"/>
          <a:sym typeface="Calibri" panose="020F0502020204030204" charset="-122"/>
        </a:defRPr>
      </a:lvl1pPr>
    </p:titleStyle>
    <p:bodyStyle>
      <a:lvl1pPr marL="228600" lvl="0" indent="-228600" algn="l" defTabSz="914400" eaLnBrk="1" fontAlgn="base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b="0" i="0" kern="1200" baseline="0">
          <a:solidFill>
            <a:srgbClr val="3F3F3F"/>
          </a:solidFill>
          <a:latin typeface="+mn-lt"/>
          <a:ea typeface="+mn-ea"/>
          <a:cs typeface="+mn-cs"/>
          <a:sym typeface="Calibri" panose="020F0502020204030204" charset="-122"/>
        </a:defRPr>
      </a:lvl1pPr>
      <a:lvl2pPr marL="685800" lvl="1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2pPr>
      <a:lvl3pPr marL="1143000" lvl="2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3pPr>
      <a:lvl4pPr marL="1600200" lvl="3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4pPr>
      <a:lvl5pPr marL="2057400" lvl="4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5pPr>
      <a:lvl6pPr marL="2514600" lvl="5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6pPr>
      <a:lvl7pPr marL="2971800" lvl="6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7pPr>
      <a:lvl8pPr marL="3429000" lvl="7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8pPr>
      <a:lvl9pPr marL="3886200" lvl="8" indent="-228600" algn="l" defTabSz="91440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Font typeface="Arial" panose="020B0604020202020204" pitchFamily="34" charset="0"/>
        <a:buChar char="•"/>
        <a:defRPr sz="1600" b="0" i="0" kern="1200" baseline="0">
          <a:solidFill>
            <a:srgbClr val="595959"/>
          </a:solidFill>
          <a:latin typeface="Calibri" panose="020F0502020204030204" charset="-122"/>
          <a:ea typeface="Calibri" panose="020F0502020204030204" charset="-122"/>
          <a:cs typeface="+mn-cs"/>
          <a:sym typeface="Calibri" panose="020F0502020204030204" charset="-122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defRPr sz="1800" kern="1200" baseline="0">
          <a:solidFill>
            <a:schemeClr val="tx1"/>
          </a:solidFill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slide" Target="slide3.xml"/><Relationship Id="rId3" Type="http://schemas.openxmlformats.org/officeDocument/2006/relationships/tags" Target="../tags/tag3.xml"/><Relationship Id="rId26" Type="http://schemas.openxmlformats.org/officeDocument/2006/relationships/slideLayout" Target="../slideLayouts/slideLayout1.xml"/><Relationship Id="rId25" Type="http://schemas.openxmlformats.org/officeDocument/2006/relationships/tags" Target="../tags/tag21.xml"/><Relationship Id="rId24" Type="http://schemas.openxmlformats.org/officeDocument/2006/relationships/tags" Target="../tags/tag20.xml"/><Relationship Id="rId23" Type="http://schemas.openxmlformats.org/officeDocument/2006/relationships/tags" Target="../tags/tag19.xml"/><Relationship Id="rId22" Type="http://schemas.openxmlformats.org/officeDocument/2006/relationships/tags" Target="../tags/tag18.xml"/><Relationship Id="rId21" Type="http://schemas.openxmlformats.org/officeDocument/2006/relationships/tags" Target="../tags/tag17.xml"/><Relationship Id="rId20" Type="http://schemas.openxmlformats.org/officeDocument/2006/relationships/tags" Target="../tags/tag16.xml"/><Relationship Id="rId2" Type="http://schemas.openxmlformats.org/officeDocument/2006/relationships/tags" Target="../tags/tag2.xml"/><Relationship Id="rId19" Type="http://schemas.openxmlformats.org/officeDocument/2006/relationships/tags" Target="../tags/tag15.xml"/><Relationship Id="rId18" Type="http://schemas.openxmlformats.org/officeDocument/2006/relationships/slide" Target="slide9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slide" Target="slide13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 algn="ctr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None/>
            </a:pPr>
            <a:endParaRPr lang="zh-CN" altLang="en-US" sz="4800" b="1" i="1" dirty="0">
              <a:latin typeface="微软简标宋" charset="0"/>
              <a:sym typeface="微软简标宋" charset="0"/>
            </a:endParaRPr>
          </a:p>
          <a:p>
            <a:pPr marL="0" indent="0" algn="ctr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None/>
            </a:pPr>
            <a:r>
              <a:rPr lang="zh-CN" altLang="en-US" sz="4800" b="1" i="1" dirty="0">
                <a:latin typeface="微软简标宋" charset="0"/>
                <a:sym typeface="微软简标宋" charset="0"/>
              </a:rPr>
              <a:t>南阳市宛城区关于加强白河河道采砂管理工作若干意见政策解读</a:t>
            </a:r>
            <a:endParaRPr lang="en-US" altLang="zh-CN" b="1" i="1" dirty="0">
              <a:latin typeface="微软简标宋" charset="0"/>
              <a:sym typeface="微软简标宋" charset="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endParaRPr lang="zh-CN" altLang="en-US" b="1" i="1" dirty="0">
              <a:sym typeface="MiSans Heavy" charset="-6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广泛宣传教育</a:t>
            </a:r>
            <a:endParaRPr lang="zh-CN" altLang="en-US" b="1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宣传机制：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建立河砂管理保护宣传机制。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2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加大对从业人员的教育、培训。</a:t>
            </a:r>
            <a:endParaRPr lang="zh-CN" altLang="en-US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监督举报：完善监督举报渠道，接受全社会监督。</a:t>
            </a:r>
            <a:endParaRPr lang="zh-CN" altLang="en-US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违法案件曝光：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健全典型违法案件曝光制度，形成高压震慑态势。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2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营造全社会关注河道采砂管理、参与河道保护的良好氛围。</a:t>
            </a:r>
            <a:endParaRPr lang="zh-CN" altLang="en-US" i="1" dirty="0">
              <a:sym typeface="MiSans Heavy" charset="-6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文件的核心目标：</a:t>
            </a:r>
            <a:endParaRPr lang="zh-CN" altLang="en-US" b="1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规范采砂行为，保护河流生态。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2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保障防洪安全，稳定砂石市场供应。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3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支持区域经济发展。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实施的关键点：</a:t>
            </a:r>
            <a:endParaRPr lang="zh-CN" altLang="en-US" b="1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明确职责，加强监管。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2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强化联合执法，加大宣传力度。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3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建立长效机制，确保措施落实到位。</a:t>
            </a:r>
            <a:endParaRPr lang="zh-CN" altLang="en-US" i="1" dirty="0">
              <a:sym typeface="MiSans Heavy" charset="-60"/>
            </a:endParaRPr>
          </a:p>
        </p:txBody>
      </p:sp>
      <p:sp>
        <p:nvSpPr>
          <p:cNvPr id="7172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五</a:t>
            </a:r>
            <a:r>
              <a:rPr lang="en-US" altLang="zh-CN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  </a:t>
            </a: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总结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未来展望</a:t>
            </a:r>
            <a:r>
              <a:rPr lang="zh-CN" altLang="en-US" i="1" dirty="0">
                <a:sym typeface="MiSans Heavy" charset="-60"/>
              </a:rPr>
              <a:t>：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通过有效管理和监督，实现白河河道采砂的可持续发展。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2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保护生态环境，促进区域经济与生态的协调发展。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3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提高公众参与度，形成全社会共同保护河道的良好局面。</a:t>
            </a:r>
            <a:endParaRPr lang="zh-CN" altLang="en-US" i="1" dirty="0">
              <a:sym typeface="MiSans Heavy" charset="-60"/>
            </a:endParaRPr>
          </a:p>
        </p:txBody>
      </p:sp>
      <p:sp>
        <p:nvSpPr>
          <p:cNvPr id="7172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宋体" panose="02010600030101010101" pitchFamily="2" charset="-122"/>
                <a:cs typeface="+mj-cs"/>
                <a:sym typeface="MiSans Heavy" charset="-60"/>
              </a:rPr>
              <a:t>六</a:t>
            </a:r>
            <a:r>
              <a:rPr lang="en-US" altLang="zh-CN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  </a:t>
            </a: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展望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5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b="1" i="1" dirty="0">
                <a:sym typeface="MiSans Heavy" charset="-60"/>
              </a:rPr>
              <a:t>解读机关：南阳市宛城区水利局</a:t>
            </a:r>
            <a:endParaRPr lang="zh-CN" altLang="en-US" b="1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b="1" i="1" dirty="0">
                <a:sym typeface="MiSans Heavy" charset="-60"/>
              </a:rPr>
              <a:t>联系电话：</a:t>
            </a:r>
            <a:r>
              <a:rPr lang="en-US" altLang="zh-CN" b="1" i="1" dirty="0">
                <a:sym typeface="MiSans Heavy" charset="-60"/>
              </a:rPr>
              <a:t>0377-63223316</a:t>
            </a:r>
            <a:endParaRPr lang="en-US" altLang="zh-CN" b="1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b="1" i="1" dirty="0">
                <a:sym typeface="MiSans Heavy" charset="-60"/>
              </a:rPr>
              <a:t>电子邮箱：</a:t>
            </a:r>
            <a:r>
              <a:rPr lang="en-US" altLang="zh-CN" b="1" i="1" dirty="0">
                <a:sym typeface="MiSans Heavy" charset="-60"/>
              </a:rPr>
              <a:t>wcslyx@163.com</a:t>
            </a:r>
            <a:endParaRPr lang="en-US" altLang="zh-CN" b="1" i="1" dirty="0">
              <a:sym typeface="MiSans Heavy" charset="-60"/>
            </a:endParaRPr>
          </a:p>
        </p:txBody>
      </p:sp>
      <p:sp>
        <p:nvSpPr>
          <p:cNvPr id="8196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七</a:t>
            </a:r>
            <a:r>
              <a:rPr lang="en-US" altLang="zh-CN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   </a:t>
            </a: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解读机构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标题 2"/>
          <p:cNvSpPr>
            <a:spLocks noGrp="1"/>
          </p:cNvSpPr>
          <p:nvPr>
            <p:ph type="ctrTitle"/>
          </p:nvPr>
        </p:nvSpPr>
        <p:spPr>
          <a:xfrm>
            <a:off x="798513" y="866775"/>
            <a:ext cx="1866900" cy="1060450"/>
          </a:xfrm>
        </p:spPr>
        <p:txBody>
          <a:bodyPr vert="horz" wrap="square" lIns="0" tIns="0" r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b="0" i="1" kern="1200" baseline="0">
                <a:solidFill>
                  <a:srgbClr val="3F3F3F"/>
                </a:solidFill>
                <a:latin typeface="+mj-lt"/>
                <a:ea typeface="+mj-ea"/>
                <a:cs typeface="+mj-cs"/>
                <a:sym typeface="MiSans Heavy" charset="-60"/>
              </a:rPr>
              <a:t>目录</a:t>
            </a:r>
            <a:endParaRPr lang="zh-CN" altLang="en-US" b="0" i="1" kern="1200" baseline="0">
              <a:solidFill>
                <a:srgbClr val="3F3F3F"/>
              </a:solidFill>
              <a:latin typeface="+mj-lt"/>
              <a:ea typeface="+mj-ea"/>
              <a:cs typeface="+mj-cs"/>
              <a:sym typeface="MiSans Heavy" charset="-60"/>
            </a:endParaRPr>
          </a:p>
        </p:txBody>
      </p:sp>
      <p:sp>
        <p:nvSpPr>
          <p:cNvPr id="4100" name="直接连接符 49"/>
          <p:cNvSpPr/>
          <p:nvPr>
            <p:custDataLst>
              <p:tags r:id="rId1"/>
            </p:custDataLst>
          </p:nvPr>
        </p:nvSpPr>
        <p:spPr>
          <a:xfrm>
            <a:off x="885825" y="3282950"/>
            <a:ext cx="1881188" cy="0"/>
          </a:xfrm>
          <a:prstGeom prst="line">
            <a:avLst/>
          </a:prstGeom>
          <a:ln w="9525" cap="flat" cmpd="sng">
            <a:solidFill>
              <a:srgbClr val="ACB8CA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01" name="直接连接符 39"/>
          <p:cNvSpPr/>
          <p:nvPr>
            <p:custDataLst>
              <p:tags r:id="rId2"/>
            </p:custDataLst>
          </p:nvPr>
        </p:nvSpPr>
        <p:spPr>
          <a:xfrm>
            <a:off x="885825" y="3282950"/>
            <a:ext cx="323850" cy="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02" name="序号"/>
          <p:cNvSpPr/>
          <p:nvPr>
            <p:custDataLst>
              <p:tags r:id="rId3"/>
            </p:custDataLst>
          </p:nvPr>
        </p:nvSpPr>
        <p:spPr>
          <a:xfrm>
            <a:off x="885825" y="2692400"/>
            <a:ext cx="909638" cy="4826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ea typeface="宋体" panose="02010600030101010101" pitchFamily="2" charset="-122"/>
                <a:sym typeface="MiSans Heavy" charset="-60"/>
              </a:rPr>
              <a:t>一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03" name="标题">
            <a:hlinkClick r:id="rId4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885825" y="3507105"/>
            <a:ext cx="910590" cy="187007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文件出台背景及目的</a:t>
            </a:r>
            <a:endParaRPr lang="en-US" altLang="zh-CN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04" name="直接连接符 15"/>
          <p:cNvSpPr/>
          <p:nvPr>
            <p:custDataLst>
              <p:tags r:id="rId6"/>
            </p:custDataLst>
          </p:nvPr>
        </p:nvSpPr>
        <p:spPr>
          <a:xfrm>
            <a:off x="3740150" y="3282950"/>
            <a:ext cx="1879600" cy="0"/>
          </a:xfrm>
          <a:prstGeom prst="line">
            <a:avLst/>
          </a:prstGeom>
          <a:ln w="9525" cap="flat" cmpd="sng">
            <a:solidFill>
              <a:srgbClr val="ACB8CA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05" name="直接连接符 16"/>
          <p:cNvSpPr/>
          <p:nvPr>
            <p:custDataLst>
              <p:tags r:id="rId7"/>
            </p:custDataLst>
          </p:nvPr>
        </p:nvSpPr>
        <p:spPr>
          <a:xfrm>
            <a:off x="3740150" y="3282950"/>
            <a:ext cx="323850" cy="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06" name="序号"/>
          <p:cNvSpPr/>
          <p:nvPr>
            <p:custDataLst>
              <p:tags r:id="rId8"/>
            </p:custDataLst>
          </p:nvPr>
        </p:nvSpPr>
        <p:spPr>
          <a:xfrm>
            <a:off x="2362200" y="2692400"/>
            <a:ext cx="893445" cy="4826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ea typeface="宋体" panose="02010600030101010101" pitchFamily="2" charset="-122"/>
                <a:sym typeface="MiSans Heavy" charset="-60"/>
              </a:rPr>
              <a:t>二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07" name="标题">
            <a:hlinkClick r:id="rId9" action="ppaction://hlinksldjump"/>
          </p:cNvPr>
          <p:cNvSpPr/>
          <p:nvPr>
            <p:custDataLst>
              <p:tags r:id="rId10"/>
            </p:custDataLst>
          </p:nvPr>
        </p:nvSpPr>
        <p:spPr>
          <a:xfrm>
            <a:off x="2207895" y="3507105"/>
            <a:ext cx="806450" cy="187007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工作职责</a:t>
            </a:r>
            <a:endParaRPr lang="zh-CN" altLang="en-US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08" name="直接连接符 35"/>
          <p:cNvSpPr/>
          <p:nvPr>
            <p:custDataLst>
              <p:tags r:id="rId11"/>
            </p:custDataLst>
          </p:nvPr>
        </p:nvSpPr>
        <p:spPr>
          <a:xfrm>
            <a:off x="9447213" y="3282950"/>
            <a:ext cx="1881187" cy="0"/>
          </a:xfrm>
          <a:prstGeom prst="line">
            <a:avLst/>
          </a:prstGeom>
          <a:ln w="9525" cap="flat" cmpd="sng">
            <a:solidFill>
              <a:srgbClr val="ACB8CA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09" name="直接连接符 37"/>
          <p:cNvSpPr/>
          <p:nvPr>
            <p:custDataLst>
              <p:tags r:id="rId12"/>
            </p:custDataLst>
          </p:nvPr>
        </p:nvSpPr>
        <p:spPr>
          <a:xfrm>
            <a:off x="9447213" y="3282950"/>
            <a:ext cx="323850" cy="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10" name="序号"/>
          <p:cNvSpPr/>
          <p:nvPr>
            <p:custDataLst>
              <p:tags r:id="rId13"/>
            </p:custDataLst>
          </p:nvPr>
        </p:nvSpPr>
        <p:spPr>
          <a:xfrm>
            <a:off x="5507990" y="2693035"/>
            <a:ext cx="596265" cy="5899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ea typeface="宋体" panose="02010600030101010101" pitchFamily="2" charset="-122"/>
                <a:sym typeface="MiSans Heavy" charset="-60"/>
              </a:rPr>
              <a:t>四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11" name="标题">
            <a:hlinkClick r:id="rId14" action="ppaction://hlinksldjump"/>
          </p:cNvPr>
          <p:cNvSpPr/>
          <p:nvPr/>
        </p:nvSpPr>
        <p:spPr>
          <a:xfrm>
            <a:off x="10184765" y="3429000"/>
            <a:ext cx="939165" cy="194818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解读机构</a:t>
            </a:r>
            <a:endParaRPr lang="zh-CN" altLang="en-US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12" name="直接连接符 56"/>
          <p:cNvSpPr/>
          <p:nvPr>
            <p:custDataLst>
              <p:tags r:id="rId15"/>
            </p:custDataLst>
          </p:nvPr>
        </p:nvSpPr>
        <p:spPr>
          <a:xfrm>
            <a:off x="6592888" y="3282950"/>
            <a:ext cx="1881187" cy="0"/>
          </a:xfrm>
          <a:prstGeom prst="line">
            <a:avLst/>
          </a:prstGeom>
          <a:ln w="9525" cap="flat" cmpd="sng">
            <a:solidFill>
              <a:srgbClr val="ACB8CA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13" name="直接连接符 57"/>
          <p:cNvSpPr/>
          <p:nvPr>
            <p:custDataLst>
              <p:tags r:id="rId16"/>
            </p:custDataLst>
          </p:nvPr>
        </p:nvSpPr>
        <p:spPr>
          <a:xfrm>
            <a:off x="6592888" y="3282950"/>
            <a:ext cx="325437" cy="0"/>
          </a:xfrm>
          <a:prstGeom prst="line">
            <a:avLst/>
          </a:prstGeom>
          <a:ln w="28575" cap="flat" cmpd="sng">
            <a:solidFill>
              <a:schemeClr val="accent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4114" name="序号"/>
          <p:cNvSpPr/>
          <p:nvPr>
            <p:custDataLst>
              <p:tags r:id="rId17"/>
            </p:custDataLst>
          </p:nvPr>
        </p:nvSpPr>
        <p:spPr>
          <a:xfrm>
            <a:off x="3663633" y="2800350"/>
            <a:ext cx="909637" cy="48260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ea typeface="宋体" panose="02010600030101010101" pitchFamily="2" charset="-122"/>
                <a:sym typeface="MiSans Heavy" charset="-60"/>
              </a:rPr>
              <a:t>三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115" name="标题">
            <a:hlinkClick r:id="rId18" action="ppaction://hlinksldjump"/>
          </p:cNvPr>
          <p:cNvSpPr/>
          <p:nvPr>
            <p:custDataLst>
              <p:tags r:id="rId19"/>
            </p:custDataLst>
          </p:nvPr>
        </p:nvSpPr>
        <p:spPr>
          <a:xfrm>
            <a:off x="6513830" y="3429000"/>
            <a:ext cx="887095" cy="172402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总结</a:t>
            </a:r>
            <a:endParaRPr lang="zh-CN" altLang="en-US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3" name="序号"/>
          <p:cNvSpPr/>
          <p:nvPr>
            <p:custDataLst>
              <p:tags r:id="rId20"/>
            </p:custDataLst>
          </p:nvPr>
        </p:nvSpPr>
        <p:spPr>
          <a:xfrm>
            <a:off x="6918325" y="2693035"/>
            <a:ext cx="596265" cy="5899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sym typeface="MiSans Heavy" charset="-60"/>
              </a:rPr>
              <a:t>五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4" name="序号"/>
          <p:cNvSpPr/>
          <p:nvPr>
            <p:custDataLst>
              <p:tags r:id="rId21"/>
            </p:custDataLst>
          </p:nvPr>
        </p:nvSpPr>
        <p:spPr>
          <a:xfrm>
            <a:off x="8543925" y="2693035"/>
            <a:ext cx="596265" cy="5899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sym typeface="MiSans Heavy" charset="-60"/>
              </a:rPr>
              <a:t>六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5" name="序号"/>
          <p:cNvSpPr/>
          <p:nvPr>
            <p:custDataLst>
              <p:tags r:id="rId22"/>
            </p:custDataLst>
          </p:nvPr>
        </p:nvSpPr>
        <p:spPr>
          <a:xfrm>
            <a:off x="10368915" y="2693035"/>
            <a:ext cx="596265" cy="58991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b" anchorCtr="0"/>
          <a:p>
            <a:r>
              <a:rPr lang="zh-CN" altLang="en-US" sz="2000" dirty="0">
                <a:solidFill>
                  <a:schemeClr val="accent1"/>
                </a:solidFill>
                <a:latin typeface="Calibri" panose="020F0502020204030204" charset="-122"/>
                <a:sym typeface="MiSans Heavy" charset="-60"/>
              </a:rPr>
              <a:t>七</a:t>
            </a:r>
            <a:r>
              <a:rPr lang="en-US" altLang="zh-CN" sz="20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.</a:t>
            </a:r>
            <a:endParaRPr lang="en-US" altLang="zh-CN" sz="20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6" name="标题">
            <a:hlinkClick r:id="rId9" action="ppaction://hlinksldjump"/>
          </p:cNvPr>
          <p:cNvSpPr/>
          <p:nvPr>
            <p:custDataLst>
              <p:tags r:id="rId23"/>
            </p:custDataLst>
          </p:nvPr>
        </p:nvSpPr>
        <p:spPr>
          <a:xfrm>
            <a:off x="3498850" y="3634105"/>
            <a:ext cx="806450" cy="187007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监管措施</a:t>
            </a:r>
            <a:endParaRPr lang="zh-CN" altLang="en-US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7" name="标题">
            <a:hlinkClick r:id="rId9" action="ppaction://hlinksldjump"/>
          </p:cNvPr>
          <p:cNvSpPr/>
          <p:nvPr>
            <p:custDataLst>
              <p:tags r:id="rId24"/>
            </p:custDataLst>
          </p:nvPr>
        </p:nvSpPr>
        <p:spPr>
          <a:xfrm>
            <a:off x="5163185" y="3573145"/>
            <a:ext cx="806450" cy="187007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组织保障</a:t>
            </a:r>
            <a:endParaRPr lang="zh-CN" altLang="en-US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  <p:sp>
        <p:nvSpPr>
          <p:cNvPr id="8" name="标题">
            <a:hlinkClick r:id="rId18" action="ppaction://hlinksldjump"/>
          </p:cNvPr>
          <p:cNvSpPr/>
          <p:nvPr>
            <p:custDataLst>
              <p:tags r:id="rId25"/>
            </p:custDataLst>
          </p:nvPr>
        </p:nvSpPr>
        <p:spPr>
          <a:xfrm>
            <a:off x="8199120" y="3507105"/>
            <a:ext cx="887095" cy="172402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 anchorCtr="0"/>
          <a:p>
            <a:r>
              <a:rPr lang="zh-CN" altLang="en-US" sz="2400" dirty="0">
                <a:solidFill>
                  <a:schemeClr val="accent1"/>
                </a:solidFill>
                <a:latin typeface="Calibri" panose="020F0502020204030204" charset="-122"/>
                <a:ea typeface="Calibri" panose="020F0502020204030204" charset="-122"/>
                <a:sym typeface="MiSans Heavy" charset="-60"/>
              </a:rPr>
              <a:t>展望</a:t>
            </a:r>
            <a:endParaRPr lang="zh-CN" altLang="en-US" sz="2400" dirty="0">
              <a:solidFill>
                <a:schemeClr val="accent1"/>
              </a:solidFill>
              <a:latin typeface="Calibri" panose="020F0502020204030204" charset="-122"/>
              <a:ea typeface="Calibri" panose="020F0502020204030204" charset="-122"/>
              <a:sym typeface="MiSans Heavy" charset="-6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灯片编号占位符 1"/>
          <p:cNvSpPr/>
          <p:nvPr>
            <p:ph type="sldNum" sz="quarter" idx="12"/>
          </p:nvPr>
        </p:nvSpPr>
        <p:spPr/>
        <p:txBody>
          <a:bodyPr anchor="t" anchorCtr="0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>
              <a:buSzTx/>
            </a:pPr>
            <a:fld id="{9A0DB2DC-4C9A-4742-B13C-FB6460FD3503}" type="slidenum">
              <a:rPr lang="zh-CN" altLang="en-US" sz="1800" dirty="0"/>
            </a:fld>
            <a:endParaRPr lang="zh-CN" altLang="en-US" sz="1800" dirty="0"/>
          </a:p>
        </p:txBody>
      </p:sp>
      <p:pic>
        <p:nvPicPr>
          <p:cNvPr id="5122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4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sz="2000" b="1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背景介绍：</a:t>
            </a:r>
            <a:endParaRPr lang="zh-CN" altLang="en-US" sz="2000" b="1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  </a:t>
            </a:r>
            <a:r>
              <a:rPr lang="zh-CN" altLang="en-US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白河是南阳市宛城区的重要河流，对区域生态环境和经济发展具有重要意义。</a:t>
            </a:r>
            <a:endParaRPr lang="zh-CN" altLang="en-US" sz="2000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近年来，河道采砂活动频繁，暴露出一系列问题，如生态破坏、安全隐患、市场混乱等。</a:t>
            </a:r>
            <a:endParaRPr lang="zh-CN" altLang="en-US" sz="2000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sz="2000" b="1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文件发布目的：</a:t>
            </a:r>
            <a:endParaRPr lang="zh-CN" altLang="en-US" sz="2000" b="1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b="1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</a:t>
            </a:r>
            <a:r>
              <a:rPr lang="en-US" altLang="zh-CN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</a:t>
            </a:r>
            <a:r>
              <a:rPr lang="zh-CN" altLang="en-US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规范河道采砂行为，保护河流生态。</a:t>
            </a:r>
            <a:endParaRPr lang="zh-CN" altLang="en-US" sz="2000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 </a:t>
            </a:r>
            <a:r>
              <a:rPr lang="zh-CN" altLang="en-US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保障防洪安全，稳定砂石市场供应。</a:t>
            </a:r>
            <a:endParaRPr lang="zh-CN" altLang="en-US" sz="2000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       </a:t>
            </a:r>
            <a:r>
              <a:rPr lang="zh-CN" altLang="en-US" sz="2000" i="1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支持全区经济建设。</a:t>
            </a:r>
            <a:endParaRPr lang="zh-CN" altLang="en-US" sz="2000" i="1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sp>
        <p:nvSpPr>
          <p:cNvPr id="5125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一，文件出台背景及目的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b="1" i="1">
                <a:ea typeface="宋体" panose="02010600030101010101" pitchFamily="2" charset="-122"/>
                <a:sym typeface="MiSans Heavy" charset="-60"/>
              </a:rPr>
              <a:t>河长职责</a:t>
            </a: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组织领导：负责相应河流、河段的采砂管理工作。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政策宣传：向沿河群众宣传采砂政策。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矛盾调处：解决采砂活动中的矛盾纠纷。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维稳工作：维护采砂区域的稳定。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b="1" i="1">
                <a:ea typeface="宋体" panose="02010600030101010101" pitchFamily="2" charset="-122"/>
                <a:sym typeface="MiSans Heavy" charset="-60"/>
              </a:rPr>
              <a:t>乡镇街道职责</a:t>
            </a: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协调监管：负责河道河砂采、运、堆、泊的协调和监管。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属地问题解决：解决属地内的相关问题。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执法工作：对砂石违法堆放进行执法。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参与稽查：参与河砂稽查工作。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</p:txBody>
      </p:sp>
      <p:sp>
        <p:nvSpPr>
          <p:cNvPr id="6148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二</a:t>
            </a:r>
            <a:r>
              <a:rPr lang="en-US" altLang="zh-CN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  </a:t>
            </a: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工作职责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内容占位符 1"/>
          <p:cNvSpPr>
            <a:spLocks noGrp="1"/>
          </p:cNvSpPr>
          <p:nvPr>
            <p:ph idx="4294967295"/>
          </p:nvPr>
        </p:nvSpPr>
        <p:spPr>
          <a:xfrm>
            <a:off x="695325" y="689610"/>
            <a:ext cx="10801350" cy="4930775"/>
          </a:xfrm>
        </p:spPr>
        <p:txBody>
          <a:bodyPr lIns="90000" tIns="46800" rIns="90000" bIns="46800" anchor="t" anchorCtr="0"/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b="1" i="1">
                <a:ea typeface="宋体" panose="02010600030101010101" pitchFamily="2" charset="-122"/>
                <a:sym typeface="MiSans Heavy" charset="-60"/>
              </a:rPr>
              <a:t>部门职责</a:t>
            </a: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公安分局：配合执法，打击违法犯罪行为。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自然资源局：查处非法占用和破坏耕地行为。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交通运输局：打击运砂车辆超载等违法行为。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水利局：查处非法盗采、违法运输、违法堆放行为。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生态环境分局：监督管理采砂过程中的生态环境。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其他部门：在各自职责范围内进行监督管理。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>
                <a:ea typeface="宋体" panose="02010600030101010101" pitchFamily="2" charset="-122"/>
                <a:sym typeface="MiSans Heavy" charset="-60"/>
              </a:rPr>
              <a:t>规范河道采砂审批管理</a:t>
            </a: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latin typeface="宋体" panose="02010600030101010101" pitchFamily="2" charset="-122"/>
                <a:ea typeface="宋体" panose="02010600030101010101" pitchFamily="2" charset="-122"/>
                <a:sym typeface="MiSans Heavy" charset="-60"/>
              </a:rPr>
              <a:t>●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规划审批：坚持保护优先、统筹规划、总量控制等原则。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latin typeface="宋体" panose="02010600030101010101" pitchFamily="2" charset="-122"/>
                <a:ea typeface="宋体" panose="02010600030101010101" pitchFamily="2" charset="-122"/>
                <a:sym typeface="MiSans Heavy" charset="-60"/>
              </a:rPr>
              <a:t>●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现场监管：建立健全监管制度，落实岗位责任，定期检查安全生产。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i="1">
                <a:latin typeface="宋体" panose="02010600030101010101" pitchFamily="2" charset="-122"/>
                <a:ea typeface="宋体" panose="02010600030101010101" pitchFamily="2" charset="-122"/>
                <a:sym typeface="MiSans Heavy" charset="-60"/>
              </a:rPr>
              <a:t>●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销售及收益监管：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      1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、河砂销售价格以市场调节为主，综合考虑多种因素。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      2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 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防止价格垄断，确保市场公平竞争。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     3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 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河砂收益按照效益共享、责任共担原则分配。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</p:txBody>
      </p:sp>
      <p:sp>
        <p:nvSpPr>
          <p:cNvPr id="6148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宋体" panose="02010600030101010101" pitchFamily="2" charset="-122"/>
                <a:cs typeface="+mj-cs"/>
                <a:sym typeface="MiSans Heavy" charset="-60"/>
              </a:rPr>
              <a:t>三</a:t>
            </a:r>
            <a:r>
              <a:rPr lang="en-US" altLang="zh-CN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  </a:t>
            </a: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监管措施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>
                <a:ea typeface="宋体" panose="02010600030101010101" pitchFamily="2" charset="-122"/>
                <a:sym typeface="MiSans Heavy" charset="-60"/>
              </a:rPr>
              <a:t>加强采砂、运砂船车管理</a:t>
            </a: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实时监控：加大信息化建设力度，采取人防</a:t>
            </a: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+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技防手段。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采运存监管：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1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、统一凭证管理，规范装运。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2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、安装计重设施，严禁超载。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3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、规范现场公示、警示、标识牌设置。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6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>
                <a:ea typeface="宋体" panose="02010600030101010101" pitchFamily="2" charset="-122"/>
                <a:sym typeface="MiSans Heavy" charset="-60"/>
              </a:rPr>
              <a:t>加强日常监管</a:t>
            </a:r>
            <a:endParaRPr lang="zh-CN" altLang="en-US" b="1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巡查监管：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1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、建立健全稽查机制。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2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、完善现场监管、日常巡查、日报告制度。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3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、强化重点河段监管。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河道清理修复监督：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1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、按照</a:t>
            </a: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“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谁开采、谁清理，谁平复</a:t>
            </a: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”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的原则，及时恢复河势，修复生态。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>
                <a:ea typeface="宋体" panose="02010600030101010101" pitchFamily="2" charset="-122"/>
                <a:sym typeface="MiSans Heavy" charset="-60"/>
              </a:rPr>
              <a:t>2</a:t>
            </a:r>
            <a:r>
              <a:rPr lang="zh-CN" altLang="en-US" i="1">
                <a:ea typeface="宋体" panose="02010600030101010101" pitchFamily="2" charset="-122"/>
                <a:sym typeface="MiSans Heavy" charset="-60"/>
              </a:rPr>
              <a:t>、对不按规定清理修复的，依法处理，构成犯罪的追究刑事责任。</a:t>
            </a:r>
            <a:endParaRPr lang="zh-CN" altLang="en-US" i="1">
              <a:ea typeface="宋体" panose="02010600030101010101" pitchFamily="2" charset="-122"/>
              <a:sym typeface="MiSans Heavy" charset="-6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A-图片 4" descr="雪地上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0" name="PA-矩形 1"/>
          <p:cNvSpPr/>
          <p:nvPr/>
        </p:nvSpPr>
        <p:spPr>
          <a:xfrm>
            <a:off x="577850" y="600075"/>
            <a:ext cx="107950" cy="431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txBody>
          <a:bodyPr anchor="ctr" anchorCtr="0"/>
          <a:p>
            <a:endParaRPr lang="zh-CN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" name="内容占位符 1"/>
          <p:cNvSpPr>
            <a:spLocks noGrp="1"/>
          </p:cNvSpPr>
          <p:nvPr>
            <p:ph idx="4294967295"/>
          </p:nvPr>
        </p:nvSpPr>
        <p:spPr>
          <a:xfrm>
            <a:off x="695325" y="1244600"/>
            <a:ext cx="10801350" cy="4930775"/>
          </a:xfrm>
        </p:spPr>
        <p:txBody>
          <a:bodyPr lIns="90000" tIns="46800" rIns="90000" bIns="46800" anchor="t" anchorCtr="0"/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加强组织领导</a:t>
            </a:r>
            <a:endParaRPr lang="zh-CN" altLang="en-US" b="1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乡镇政府、街道办事处：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加强组织领导，研究部署采砂管理工作。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2</a:t>
            </a:r>
            <a:r>
              <a:rPr lang="zh-CN" altLang="en-US" i="1" dirty="0">
                <a:sym typeface="MiSans Heavy" charset="-60"/>
              </a:rPr>
              <a:t>解决困难和问题，加强督促检查，确保落实到位。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强化联合执法</a:t>
            </a:r>
            <a:endParaRPr lang="zh-CN" altLang="en-US" b="1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联席会议制度：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i="1" dirty="0">
                <a:sym typeface="MiSans Heavy" charset="-60"/>
              </a:rPr>
              <a:t>1</a:t>
            </a:r>
            <a:r>
              <a:rPr lang="zh-CN" altLang="en-US" i="1" dirty="0">
                <a:ea typeface="宋体" panose="02010600030101010101" pitchFamily="2" charset="-122"/>
                <a:sym typeface="MiSans Heavy" charset="-60"/>
              </a:rPr>
              <a:t>、</a:t>
            </a:r>
            <a:r>
              <a:rPr lang="zh-CN" altLang="en-US" i="1" dirty="0">
                <a:sym typeface="MiSans Heavy" charset="-60"/>
              </a:rPr>
              <a:t>专题研究执法联动、部门协调、专项行动等重大事项。</a:t>
            </a:r>
            <a:endParaRPr lang="zh-CN" altLang="en-US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i="1" dirty="0">
                <a:sym typeface="MiSans Heavy" charset="-60"/>
              </a:rPr>
              <a:t>强化督导问责</a:t>
            </a:r>
            <a:endParaRPr lang="zh-CN" altLang="en-US" b="1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信息收集机制：建立党员干部及国家公职人员参与非法采砂活动的信息收集机制。</a:t>
            </a:r>
            <a:endParaRPr lang="zh-CN" altLang="en-US" i="1" dirty="0">
              <a:sym typeface="MiSans Heavy" charset="-60"/>
            </a:endParaRPr>
          </a:p>
          <a:p>
            <a:pPr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●"/>
            </a:pPr>
            <a:r>
              <a:rPr lang="zh-CN" altLang="en-US" i="1" dirty="0">
                <a:sym typeface="MiSans Heavy" charset="-60"/>
              </a:rPr>
              <a:t>问责与追究：依规依纪问责，构成犯罪的移交司法部门追究刑事责任。</a:t>
            </a:r>
            <a:endParaRPr lang="zh-CN" altLang="en-US" b="1" i="1" dirty="0">
              <a:sym typeface="MiSans Heavy" charset="-60"/>
            </a:endParaRPr>
          </a:p>
          <a:p>
            <a:pPr marL="0" indent="0">
              <a:lnSpc>
                <a:spcPct val="130000"/>
              </a:lnSpc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b="1" i="1" dirty="0">
              <a:sym typeface="MiSans Heavy" charset="-60"/>
            </a:endParaRPr>
          </a:p>
        </p:txBody>
      </p:sp>
      <p:sp>
        <p:nvSpPr>
          <p:cNvPr id="7172" name="标题 2"/>
          <p:cNvSpPr>
            <a:spLocks noGrp="1"/>
          </p:cNvSpPr>
          <p:nvPr>
            <p:ph type="ctrTitle"/>
          </p:nvPr>
        </p:nvSpPr>
        <p:spPr>
          <a:xfrm>
            <a:off x="869950" y="523875"/>
            <a:ext cx="10625138" cy="584200"/>
          </a:xfrm>
        </p:spPr>
        <p:txBody>
          <a:bodyPr vert="horz" wrap="square" tIns="0" bIns="0" anchor="b" anchorCtr="0"/>
          <a:p>
            <a:pPr algn="l"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四</a:t>
            </a:r>
            <a:r>
              <a:rPr lang="en-US" altLang="zh-CN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  </a:t>
            </a:r>
            <a:r>
              <a:rPr lang="zh-CN" altLang="en-US" sz="3200" b="0" i="1" kern="1200" baseline="0">
                <a:latin typeface="+mj-lt"/>
                <a:ea typeface="+mj-ea"/>
                <a:cs typeface="+mj-cs"/>
                <a:sym typeface="MiSans Heavy" charset="-60"/>
              </a:rPr>
              <a:t>组织保障</a:t>
            </a:r>
            <a:endParaRPr lang="zh-CN" altLang="en-US" sz="3200" b="0" i="1" kern="1200" baseline="0">
              <a:latin typeface="+mj-lt"/>
              <a:ea typeface="+mj-ea"/>
              <a:cs typeface="+mj-cs"/>
              <a:sym typeface="MiSans Heavy" charset="-6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0.xml><?xml version="1.0" encoding="utf-8"?>
<p:tagLst xmlns:p="http://schemas.openxmlformats.org/presentationml/2006/main">
  <p:tag name="KSO_WM_DIAGRAM_VIRTUALLY_FRAME" val="{&quot;height&quot;:46.5,&quot;left&quot;:69.75,&quot;top&quot;:212,&quot;width&quot;:822.25}"/>
</p:tagLst>
</file>

<file path=ppt/tags/tag11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2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3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4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5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6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7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18.xml><?xml version="1.0" encoding="utf-8"?>
<p:tagLst xmlns:p="http://schemas.openxmlformats.org/presentationml/2006/main">
  <p:tag name="KSO_WM_DIAGRAM_VIRTUALLY_FRAME" val="{&quot;height&quot;:46.5,&quot;left&quot;:69.75,&quot;top&quot;:212,&quot;width&quot;:822.25}"/>
</p:tagLst>
</file>

<file path=ppt/tags/tag19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2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20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21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3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4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5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6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7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8.xml><?xml version="1.0" encoding="utf-8"?>
<p:tagLst xmlns:p="http://schemas.openxmlformats.org/presentationml/2006/main">
  <p:tag name="KSO_WM_DIAGRAM_VIRTUALLY_FRAME" val="{&quot;height&quot;:221.4,&quot;left&quot;:69.75,&quot;top&quot;:212,&quot;width&quot;:822.25}"/>
</p:tagLst>
</file>

<file path=ppt/tags/tag9.xml><?xml version="1.0" encoding="utf-8"?>
<p:tagLst xmlns:p="http://schemas.openxmlformats.org/presentationml/2006/main">
  <p:tag name="KSO_WM_DIAGRAM_VIRTUALLY_FRAME" val="{&quot;height&quot;:46.5,&quot;left&quot;:69.75,&quot;top&quot;:212,&quot;width&quot;:822.25}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FFFFF"/>
      </a:accent3>
      <a:accent4>
        <a:srgbClr val="000000"/>
      </a:accent4>
      <a:accent5>
        <a:srgbClr val="B1BDE1"/>
      </a:accent5>
      <a:accent6>
        <a:srgbClr val="D57429"/>
      </a:accent6>
      <a:hlink>
        <a:srgbClr val="0026E5"/>
      </a:hlink>
      <a:folHlink>
        <a:srgbClr val="7E1FAD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FFFFF"/>
      </a:accent3>
      <a:accent4>
        <a:srgbClr val="000000"/>
      </a:accent4>
      <a:accent5>
        <a:srgbClr val="B1BDE1"/>
      </a:accent5>
      <a:accent6>
        <a:srgbClr val="D57429"/>
      </a:accent6>
      <a:hlink>
        <a:srgbClr val="0026E5"/>
      </a:hlink>
      <a:folHlink>
        <a:srgbClr val="7E1FAD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FFFFF"/>
      </a:accent3>
      <a:accent4>
        <a:srgbClr val="000000"/>
      </a:accent4>
      <a:accent5>
        <a:srgbClr val="B1BDE1"/>
      </a:accent5>
      <a:accent6>
        <a:srgbClr val="D57429"/>
      </a:accent6>
      <a:hlink>
        <a:srgbClr val="0026E5"/>
      </a:hlink>
      <a:folHlink>
        <a:srgbClr val="7E1FAD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1478</Words>
  <Application>WPS 演示</Application>
  <PresentationFormat>宽屏</PresentationFormat>
  <Paragraphs>142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微软简标宋</vt:lpstr>
      <vt:lpstr>MiSans Heavy</vt:lpstr>
      <vt:lpstr>MiSans</vt:lpstr>
      <vt:lpstr>楷体_GB2312</vt:lpstr>
      <vt:lpstr>Arial Unicode MS</vt:lpstr>
      <vt:lpstr>Calibri</vt:lpstr>
      <vt:lpstr>Office 主题</vt:lpstr>
      <vt:lpstr>1_Office 主题</vt:lpstr>
      <vt:lpstr>PowerPoint 演示文稿</vt:lpstr>
      <vt:lpstr>目录</vt:lpstr>
      <vt:lpstr>一，文件出台背景及目的</vt:lpstr>
      <vt:lpstr>二  工作职责</vt:lpstr>
      <vt:lpstr>PowerPoint 演示文稿</vt:lpstr>
      <vt:lpstr>三  监管措施</vt:lpstr>
      <vt:lpstr>PowerPoint 演示文稿</vt:lpstr>
      <vt:lpstr>PowerPoint 演示文稿</vt:lpstr>
      <vt:lpstr>四  组织保证</vt:lpstr>
      <vt:lpstr>PowerPoint 演示文稿</vt:lpstr>
      <vt:lpstr>五  总结</vt:lpstr>
      <vt:lpstr>六  展望</vt:lpstr>
      <vt:lpstr>七   解读机构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波波</cp:lastModifiedBy>
  <cp:revision>15</cp:revision>
  <dcterms:created xsi:type="dcterms:W3CDTF">2023-08-09T04:44:00Z</dcterms:created>
  <dcterms:modified xsi:type="dcterms:W3CDTF">2025-02-08T01:05:12Z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9AB0F7AB933B43DD84DF8E9DAF76A2C0_12</vt:lpwstr>
  </property>
  <property fmtid="{D5CDD505-2E9C-101B-9397-08002B2CF9AE}" pid="3" name="KSOProductBuildVer">
    <vt:lpwstr>2052-12.1.0.19770</vt:lpwstr>
  </property>
</Properties>
</file>