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8"/>
  </p:notesMasterIdLst>
  <p:sldIdLst>
    <p:sldId id="262" r:id="rId3"/>
    <p:sldId id="264" r:id="rId4"/>
    <p:sldId id="265" r:id="rId5"/>
    <p:sldId id="266" r:id="rId6"/>
    <p:sldId id="268" r:id="rId7"/>
    <p:sldId id="308" r:id="rId8"/>
    <p:sldId id="322" r:id="rId9"/>
    <p:sldId id="323" r:id="rId10"/>
    <p:sldId id="324" r:id="rId11"/>
    <p:sldId id="326" r:id="rId12"/>
    <p:sldId id="325" r:id="rId13"/>
    <p:sldId id="327" r:id="rId14"/>
    <p:sldId id="270" r:id="rId15"/>
    <p:sldId id="310" r:id="rId16"/>
    <p:sldId id="276" r:id="rId17"/>
  </p:sldIdLst>
  <p:sldSz cx="12192000" cy="6858000"/>
  <p:notesSz cx="6858000" cy="9144000"/>
  <p:embeddedFontLst>
    <p:embeddedFont>
      <p:font typeface="汉仪大黑简" panose="02010609000101010101" charset="-122"/>
      <p:regular r:id="rId23"/>
    </p:embeddedFont>
    <p:embeddedFont>
      <p:font typeface="汉仪大黑" panose="01010104010101010101" charset="-122"/>
      <p:regular r:id="rId24"/>
    </p:embeddedFont>
    <p:embeddedFont>
      <p:font typeface="汉仪中简黑简" panose="00020600040101010101" charset="-122"/>
      <p:regular r:id="rId25"/>
    </p:embeddedFont>
    <p:embeddedFont>
      <p:font typeface="黑体" panose="02010609060101010101" charset="-122"/>
      <p:regular r:id="rId26"/>
    </p:embeddedFont>
    <p:embeddedFont>
      <p:font typeface="汉仪中黑简" panose="02010609000101010101" charset="-122"/>
      <p:regular r:id="rId27"/>
    </p:embeddedFont>
    <p:embeddedFont>
      <p:font typeface="Calibri" panose="020F0502020204030204" charset="0"/>
      <p:regular r:id="rId28"/>
      <p:bold r:id="rId29"/>
      <p:italic r:id="rId30"/>
      <p:boldItalic r:id="rId31"/>
    </p:embeddedFont>
    <p:embeddedFont>
      <p:font typeface="微软雅黑" panose="020B0503020204020204" charset="-122"/>
      <p:regular r:id="rId3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ELL" initials="D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10A0B"/>
    <a:srgbClr val="EA4F47"/>
    <a:srgbClr val="E83E04"/>
    <a:srgbClr val="A0D5DB"/>
    <a:srgbClr val="73787E"/>
    <a:srgbClr val="DEE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font" Target="fonts/font10.fntdata"/><Relationship Id="rId31" Type="http://schemas.openxmlformats.org/officeDocument/2006/relationships/font" Target="fonts/font9.fntdata"/><Relationship Id="rId30" Type="http://schemas.openxmlformats.org/officeDocument/2006/relationships/font" Target="fonts/font8.fntdata"/><Relationship Id="rId3" Type="http://schemas.openxmlformats.org/officeDocument/2006/relationships/slide" Target="slides/slide1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true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true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true" noRot="true" noChangeAspect="true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true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true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true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true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true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true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true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true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true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C10A0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true"/>
        </p:nvSpPr>
        <p:spPr>
          <a:xfrm>
            <a:off x="196215" y="711835"/>
            <a:ext cx="11799570" cy="5899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true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true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true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true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true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true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true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true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true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true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true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true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true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true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true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true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true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true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true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true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true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8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10A0B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7" name="任意多边形 36"/>
          <p:cNvSpPr/>
          <p:nvPr/>
        </p:nvSpPr>
        <p:spPr>
          <a:xfrm>
            <a:off x="5895340" y="2656205"/>
            <a:ext cx="6179185" cy="3615690"/>
          </a:xfrm>
          <a:custGeom>
            <a:avLst/>
            <a:gdLst>
              <a:gd name="connisteX0" fmla="*/ 415925 w 8033385"/>
              <a:gd name="connsiteY0" fmla="*/ 263525 h 2423795"/>
              <a:gd name="connisteX1" fmla="*/ 608330 w 8033385"/>
              <a:gd name="connsiteY1" fmla="*/ 263525 h 2423795"/>
              <a:gd name="connisteX2" fmla="*/ 588010 w 8033385"/>
              <a:gd name="connsiteY2" fmla="*/ 912495 h 2423795"/>
              <a:gd name="connisteX3" fmla="*/ 862330 w 8033385"/>
              <a:gd name="connsiteY3" fmla="*/ 912495 h 2423795"/>
              <a:gd name="connisteX4" fmla="*/ 872490 w 8033385"/>
              <a:gd name="connsiteY4" fmla="*/ 506730 h 2423795"/>
              <a:gd name="connisteX5" fmla="*/ 1541780 w 8033385"/>
              <a:gd name="connsiteY5" fmla="*/ 516890 h 2423795"/>
              <a:gd name="connisteX6" fmla="*/ 1521460 w 8033385"/>
              <a:gd name="connsiteY6" fmla="*/ 902335 h 2423795"/>
              <a:gd name="connisteX7" fmla="*/ 1724025 w 8033385"/>
              <a:gd name="connsiteY7" fmla="*/ 902335 h 2423795"/>
              <a:gd name="connisteX8" fmla="*/ 1724025 w 8033385"/>
              <a:gd name="connsiteY8" fmla="*/ 810895 h 2423795"/>
              <a:gd name="connisteX9" fmla="*/ 1724025 w 8033385"/>
              <a:gd name="connsiteY9" fmla="*/ 669290 h 2423795"/>
              <a:gd name="connisteX10" fmla="*/ 1724025 w 8033385"/>
              <a:gd name="connsiteY10" fmla="*/ 598170 h 2423795"/>
              <a:gd name="connisteX11" fmla="*/ 1724025 w 8033385"/>
              <a:gd name="connsiteY11" fmla="*/ 527050 h 2423795"/>
              <a:gd name="connisteX12" fmla="*/ 1724025 w 8033385"/>
              <a:gd name="connsiteY12" fmla="*/ 445770 h 2423795"/>
              <a:gd name="connisteX13" fmla="*/ 1724025 w 8033385"/>
              <a:gd name="connsiteY13" fmla="*/ 375285 h 2423795"/>
              <a:gd name="connisteX14" fmla="*/ 1714500 w 8033385"/>
              <a:gd name="connsiteY14" fmla="*/ 304165 h 2423795"/>
              <a:gd name="connisteX15" fmla="*/ 2190750 w 8033385"/>
              <a:gd name="connsiteY15" fmla="*/ 0 h 2423795"/>
              <a:gd name="connisteX16" fmla="*/ 2555875 w 8033385"/>
              <a:gd name="connsiteY16" fmla="*/ 253365 h 2423795"/>
              <a:gd name="connisteX17" fmla="*/ 2555875 w 8033385"/>
              <a:gd name="connsiteY17" fmla="*/ 932815 h 2423795"/>
              <a:gd name="connisteX18" fmla="*/ 2799715 w 8033385"/>
              <a:gd name="connsiteY18" fmla="*/ 932815 h 2423795"/>
              <a:gd name="connisteX19" fmla="*/ 2799715 w 8033385"/>
              <a:gd name="connsiteY19" fmla="*/ 496570 h 2423795"/>
              <a:gd name="connisteX20" fmla="*/ 3316605 w 8033385"/>
              <a:gd name="connsiteY20" fmla="*/ 486410 h 2423795"/>
              <a:gd name="connisteX21" fmla="*/ 3306445 w 8033385"/>
              <a:gd name="connsiteY21" fmla="*/ 375285 h 2423795"/>
              <a:gd name="connisteX22" fmla="*/ 3621405 w 8033385"/>
              <a:gd name="connsiteY22" fmla="*/ 375285 h 2423795"/>
              <a:gd name="connisteX23" fmla="*/ 3611245 w 8033385"/>
              <a:gd name="connsiteY23" fmla="*/ 1541780 h 2423795"/>
              <a:gd name="connisteX24" fmla="*/ 3935730 w 8033385"/>
              <a:gd name="connsiteY24" fmla="*/ 1551940 h 2423795"/>
              <a:gd name="connisteX25" fmla="*/ 3935730 w 8033385"/>
              <a:gd name="connsiteY25" fmla="*/ 791210 h 2423795"/>
              <a:gd name="connisteX26" fmla="*/ 4442460 w 8033385"/>
              <a:gd name="connsiteY26" fmla="*/ 800735 h 2423795"/>
              <a:gd name="connisteX27" fmla="*/ 4442460 w 8033385"/>
              <a:gd name="connsiteY27" fmla="*/ 1937385 h 2423795"/>
              <a:gd name="connisteX28" fmla="*/ 4665980 w 8033385"/>
              <a:gd name="connsiteY28" fmla="*/ 1937385 h 2423795"/>
              <a:gd name="connisteX29" fmla="*/ 4655820 w 8033385"/>
              <a:gd name="connsiteY29" fmla="*/ 638810 h 2423795"/>
              <a:gd name="connisteX30" fmla="*/ 5233670 w 8033385"/>
              <a:gd name="connsiteY30" fmla="*/ 445770 h 2423795"/>
              <a:gd name="connisteX31" fmla="*/ 5528310 w 8033385"/>
              <a:gd name="connsiteY31" fmla="*/ 445770 h 2423795"/>
              <a:gd name="connisteX32" fmla="*/ 5528310 w 8033385"/>
              <a:gd name="connsiteY32" fmla="*/ 1825625 h 2423795"/>
              <a:gd name="connisteX33" fmla="*/ 5690235 w 8033385"/>
              <a:gd name="connsiteY33" fmla="*/ 1815465 h 2423795"/>
              <a:gd name="connisteX34" fmla="*/ 5690235 w 8033385"/>
              <a:gd name="connsiteY34" fmla="*/ 1693545 h 2423795"/>
              <a:gd name="connisteX35" fmla="*/ 6024880 w 8033385"/>
              <a:gd name="connsiteY35" fmla="*/ 1673225 h 2423795"/>
              <a:gd name="connisteX36" fmla="*/ 6055360 w 8033385"/>
              <a:gd name="connsiteY36" fmla="*/ 699770 h 2423795"/>
              <a:gd name="connisteX37" fmla="*/ 6532245 w 8033385"/>
              <a:gd name="connsiteY37" fmla="*/ 253365 h 2423795"/>
              <a:gd name="connisteX38" fmla="*/ 6968490 w 8033385"/>
              <a:gd name="connsiteY38" fmla="*/ 659130 h 2423795"/>
              <a:gd name="connisteX39" fmla="*/ 6958330 w 8033385"/>
              <a:gd name="connsiteY39" fmla="*/ 1115695 h 2423795"/>
              <a:gd name="connisteX40" fmla="*/ 7292975 w 8033385"/>
              <a:gd name="connsiteY40" fmla="*/ 1115695 h 2423795"/>
              <a:gd name="connisteX41" fmla="*/ 7292975 w 8033385"/>
              <a:gd name="connsiteY41" fmla="*/ 993775 h 2423795"/>
              <a:gd name="connisteX42" fmla="*/ 7292975 w 8033385"/>
              <a:gd name="connsiteY42" fmla="*/ 871855 h 2423795"/>
              <a:gd name="connisteX43" fmla="*/ 7292975 w 8033385"/>
              <a:gd name="connsiteY43" fmla="*/ 760730 h 2423795"/>
              <a:gd name="connisteX44" fmla="*/ 7292975 w 8033385"/>
              <a:gd name="connsiteY44" fmla="*/ 638810 h 2423795"/>
              <a:gd name="connisteX45" fmla="*/ 7292975 w 8033385"/>
              <a:gd name="connsiteY45" fmla="*/ 567690 h 2423795"/>
              <a:gd name="connisteX46" fmla="*/ 7292975 w 8033385"/>
              <a:gd name="connsiteY46" fmla="*/ 486410 h 2423795"/>
              <a:gd name="connisteX47" fmla="*/ 7292975 w 8033385"/>
              <a:gd name="connsiteY47" fmla="*/ 405765 h 2423795"/>
              <a:gd name="connisteX48" fmla="*/ 7292975 w 8033385"/>
              <a:gd name="connsiteY48" fmla="*/ 324485 h 2423795"/>
              <a:gd name="connisteX49" fmla="*/ 7292975 w 8033385"/>
              <a:gd name="connsiteY49" fmla="*/ 80645 h 2423795"/>
              <a:gd name="connisteX50" fmla="*/ 7374255 w 8033385"/>
              <a:gd name="connsiteY50" fmla="*/ 80645 h 2423795"/>
              <a:gd name="connisteX51" fmla="*/ 7475220 w 8033385"/>
              <a:gd name="connsiteY51" fmla="*/ 80645 h 2423795"/>
              <a:gd name="connisteX52" fmla="*/ 7566660 w 8033385"/>
              <a:gd name="connsiteY52" fmla="*/ 80645 h 2423795"/>
              <a:gd name="connisteX53" fmla="*/ 7647940 w 8033385"/>
              <a:gd name="connsiteY53" fmla="*/ 80645 h 2423795"/>
              <a:gd name="connisteX54" fmla="*/ 7719060 w 8033385"/>
              <a:gd name="connsiteY54" fmla="*/ 80645 h 2423795"/>
              <a:gd name="connisteX55" fmla="*/ 7790180 w 8033385"/>
              <a:gd name="connsiteY55" fmla="*/ 100965 h 2423795"/>
              <a:gd name="connisteX56" fmla="*/ 8033385 w 8033385"/>
              <a:gd name="connsiteY56" fmla="*/ 243205 h 2423795"/>
              <a:gd name="connisteX57" fmla="*/ 8033385 w 8033385"/>
              <a:gd name="connsiteY57" fmla="*/ 2423795 h 2423795"/>
              <a:gd name="connisteX58" fmla="*/ 0 w 8033385"/>
              <a:gd name="connsiteY58" fmla="*/ 2362835 h 2423795"/>
              <a:gd name="connisteX59" fmla="*/ 10160 w 8033385"/>
              <a:gd name="connsiteY59" fmla="*/ 243205 h 2423795"/>
              <a:gd name="connisteX60" fmla="*/ 415925 w 8033385"/>
              <a:gd name="connsiteY60" fmla="*/ 263525 h 242379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</a:cxnLst>
            <a:rect l="l" t="t" r="r" b="b"/>
            <a:pathLst>
              <a:path w="8033385" h="2423795">
                <a:moveTo>
                  <a:pt x="415925" y="263525"/>
                </a:moveTo>
                <a:lnTo>
                  <a:pt x="608330" y="263525"/>
                </a:lnTo>
                <a:lnTo>
                  <a:pt x="588010" y="912495"/>
                </a:lnTo>
                <a:lnTo>
                  <a:pt x="862330" y="912495"/>
                </a:lnTo>
                <a:lnTo>
                  <a:pt x="872490" y="506730"/>
                </a:lnTo>
                <a:lnTo>
                  <a:pt x="1541780" y="516890"/>
                </a:lnTo>
                <a:lnTo>
                  <a:pt x="1521460" y="902335"/>
                </a:lnTo>
                <a:lnTo>
                  <a:pt x="1724025" y="902335"/>
                </a:lnTo>
                <a:lnTo>
                  <a:pt x="1724025" y="810895"/>
                </a:lnTo>
                <a:lnTo>
                  <a:pt x="1724025" y="669290"/>
                </a:lnTo>
                <a:lnTo>
                  <a:pt x="1724025" y="598170"/>
                </a:lnTo>
                <a:lnTo>
                  <a:pt x="1724025" y="527050"/>
                </a:lnTo>
                <a:lnTo>
                  <a:pt x="1724025" y="445770"/>
                </a:lnTo>
                <a:lnTo>
                  <a:pt x="1724025" y="375285"/>
                </a:lnTo>
                <a:lnTo>
                  <a:pt x="1714500" y="304165"/>
                </a:lnTo>
                <a:lnTo>
                  <a:pt x="2190750" y="0"/>
                </a:lnTo>
                <a:lnTo>
                  <a:pt x="2555875" y="253365"/>
                </a:lnTo>
                <a:lnTo>
                  <a:pt x="2555875" y="932815"/>
                </a:lnTo>
                <a:lnTo>
                  <a:pt x="2799715" y="932815"/>
                </a:lnTo>
                <a:lnTo>
                  <a:pt x="2799715" y="496570"/>
                </a:lnTo>
                <a:lnTo>
                  <a:pt x="3316605" y="486410"/>
                </a:lnTo>
                <a:lnTo>
                  <a:pt x="3306445" y="375285"/>
                </a:lnTo>
                <a:lnTo>
                  <a:pt x="3621405" y="375285"/>
                </a:lnTo>
                <a:lnTo>
                  <a:pt x="3611245" y="1541780"/>
                </a:lnTo>
                <a:lnTo>
                  <a:pt x="3935730" y="1551940"/>
                </a:lnTo>
                <a:lnTo>
                  <a:pt x="3935730" y="791210"/>
                </a:lnTo>
                <a:lnTo>
                  <a:pt x="4442460" y="800735"/>
                </a:lnTo>
                <a:lnTo>
                  <a:pt x="4442460" y="1937385"/>
                </a:lnTo>
                <a:lnTo>
                  <a:pt x="4665980" y="1937385"/>
                </a:lnTo>
                <a:lnTo>
                  <a:pt x="4655820" y="638810"/>
                </a:lnTo>
                <a:lnTo>
                  <a:pt x="5233670" y="445770"/>
                </a:lnTo>
                <a:lnTo>
                  <a:pt x="5528310" y="445770"/>
                </a:lnTo>
                <a:lnTo>
                  <a:pt x="5528310" y="1825625"/>
                </a:lnTo>
                <a:lnTo>
                  <a:pt x="5690235" y="1815465"/>
                </a:lnTo>
                <a:lnTo>
                  <a:pt x="5690235" y="1693545"/>
                </a:lnTo>
                <a:lnTo>
                  <a:pt x="6024880" y="1673225"/>
                </a:lnTo>
                <a:lnTo>
                  <a:pt x="6055360" y="699770"/>
                </a:lnTo>
                <a:lnTo>
                  <a:pt x="6532245" y="253365"/>
                </a:lnTo>
                <a:lnTo>
                  <a:pt x="6968490" y="659130"/>
                </a:lnTo>
                <a:lnTo>
                  <a:pt x="6958330" y="1115695"/>
                </a:lnTo>
                <a:lnTo>
                  <a:pt x="7292975" y="1115695"/>
                </a:lnTo>
                <a:lnTo>
                  <a:pt x="7292975" y="993775"/>
                </a:lnTo>
                <a:lnTo>
                  <a:pt x="7292975" y="871855"/>
                </a:lnTo>
                <a:lnTo>
                  <a:pt x="7292975" y="760730"/>
                </a:lnTo>
                <a:lnTo>
                  <a:pt x="7292975" y="638810"/>
                </a:lnTo>
                <a:lnTo>
                  <a:pt x="7292975" y="567690"/>
                </a:lnTo>
                <a:lnTo>
                  <a:pt x="7292975" y="486410"/>
                </a:lnTo>
                <a:lnTo>
                  <a:pt x="7292975" y="405765"/>
                </a:lnTo>
                <a:lnTo>
                  <a:pt x="7292975" y="324485"/>
                </a:lnTo>
                <a:lnTo>
                  <a:pt x="7292975" y="80645"/>
                </a:lnTo>
                <a:lnTo>
                  <a:pt x="7374255" y="80645"/>
                </a:lnTo>
                <a:lnTo>
                  <a:pt x="7475220" y="80645"/>
                </a:lnTo>
                <a:lnTo>
                  <a:pt x="7566660" y="80645"/>
                </a:lnTo>
                <a:lnTo>
                  <a:pt x="7647940" y="80645"/>
                </a:lnTo>
                <a:lnTo>
                  <a:pt x="7719060" y="80645"/>
                </a:lnTo>
                <a:lnTo>
                  <a:pt x="7790180" y="100965"/>
                </a:lnTo>
                <a:lnTo>
                  <a:pt x="8033385" y="243205"/>
                </a:lnTo>
                <a:lnTo>
                  <a:pt x="8033385" y="2423795"/>
                </a:lnTo>
                <a:lnTo>
                  <a:pt x="0" y="2362835"/>
                </a:lnTo>
                <a:lnTo>
                  <a:pt x="10160" y="243205"/>
                </a:lnTo>
                <a:lnTo>
                  <a:pt x="415925" y="2635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1440" y="2656205"/>
            <a:ext cx="6199505" cy="3615690"/>
          </a:xfrm>
          <a:custGeom>
            <a:avLst/>
            <a:gdLst>
              <a:gd name="connisteX0" fmla="*/ 415925 w 8033385"/>
              <a:gd name="connsiteY0" fmla="*/ 263525 h 2423795"/>
              <a:gd name="connisteX1" fmla="*/ 608330 w 8033385"/>
              <a:gd name="connsiteY1" fmla="*/ 263525 h 2423795"/>
              <a:gd name="connisteX2" fmla="*/ 588010 w 8033385"/>
              <a:gd name="connsiteY2" fmla="*/ 912495 h 2423795"/>
              <a:gd name="connisteX3" fmla="*/ 862330 w 8033385"/>
              <a:gd name="connsiteY3" fmla="*/ 912495 h 2423795"/>
              <a:gd name="connisteX4" fmla="*/ 872490 w 8033385"/>
              <a:gd name="connsiteY4" fmla="*/ 506730 h 2423795"/>
              <a:gd name="connisteX5" fmla="*/ 1541780 w 8033385"/>
              <a:gd name="connsiteY5" fmla="*/ 516890 h 2423795"/>
              <a:gd name="connisteX6" fmla="*/ 1521460 w 8033385"/>
              <a:gd name="connsiteY6" fmla="*/ 902335 h 2423795"/>
              <a:gd name="connisteX7" fmla="*/ 1724025 w 8033385"/>
              <a:gd name="connsiteY7" fmla="*/ 902335 h 2423795"/>
              <a:gd name="connisteX8" fmla="*/ 1724025 w 8033385"/>
              <a:gd name="connsiteY8" fmla="*/ 810895 h 2423795"/>
              <a:gd name="connisteX9" fmla="*/ 1724025 w 8033385"/>
              <a:gd name="connsiteY9" fmla="*/ 669290 h 2423795"/>
              <a:gd name="connisteX10" fmla="*/ 1724025 w 8033385"/>
              <a:gd name="connsiteY10" fmla="*/ 598170 h 2423795"/>
              <a:gd name="connisteX11" fmla="*/ 1724025 w 8033385"/>
              <a:gd name="connsiteY11" fmla="*/ 527050 h 2423795"/>
              <a:gd name="connisteX12" fmla="*/ 1724025 w 8033385"/>
              <a:gd name="connsiteY12" fmla="*/ 445770 h 2423795"/>
              <a:gd name="connisteX13" fmla="*/ 1724025 w 8033385"/>
              <a:gd name="connsiteY13" fmla="*/ 375285 h 2423795"/>
              <a:gd name="connisteX14" fmla="*/ 1714500 w 8033385"/>
              <a:gd name="connsiteY14" fmla="*/ 304165 h 2423795"/>
              <a:gd name="connisteX15" fmla="*/ 2190750 w 8033385"/>
              <a:gd name="connsiteY15" fmla="*/ 0 h 2423795"/>
              <a:gd name="connisteX16" fmla="*/ 2555875 w 8033385"/>
              <a:gd name="connsiteY16" fmla="*/ 253365 h 2423795"/>
              <a:gd name="connisteX17" fmla="*/ 2555875 w 8033385"/>
              <a:gd name="connsiteY17" fmla="*/ 932815 h 2423795"/>
              <a:gd name="connisteX18" fmla="*/ 2799715 w 8033385"/>
              <a:gd name="connsiteY18" fmla="*/ 932815 h 2423795"/>
              <a:gd name="connisteX19" fmla="*/ 2799715 w 8033385"/>
              <a:gd name="connsiteY19" fmla="*/ 496570 h 2423795"/>
              <a:gd name="connisteX20" fmla="*/ 3316605 w 8033385"/>
              <a:gd name="connsiteY20" fmla="*/ 486410 h 2423795"/>
              <a:gd name="connisteX21" fmla="*/ 3306445 w 8033385"/>
              <a:gd name="connsiteY21" fmla="*/ 375285 h 2423795"/>
              <a:gd name="connisteX22" fmla="*/ 3621405 w 8033385"/>
              <a:gd name="connsiteY22" fmla="*/ 375285 h 2423795"/>
              <a:gd name="connisteX23" fmla="*/ 3611245 w 8033385"/>
              <a:gd name="connsiteY23" fmla="*/ 1541780 h 2423795"/>
              <a:gd name="connisteX24" fmla="*/ 3935730 w 8033385"/>
              <a:gd name="connsiteY24" fmla="*/ 1551940 h 2423795"/>
              <a:gd name="connisteX25" fmla="*/ 3935730 w 8033385"/>
              <a:gd name="connsiteY25" fmla="*/ 791210 h 2423795"/>
              <a:gd name="connisteX26" fmla="*/ 4442460 w 8033385"/>
              <a:gd name="connsiteY26" fmla="*/ 800735 h 2423795"/>
              <a:gd name="connisteX27" fmla="*/ 4442460 w 8033385"/>
              <a:gd name="connsiteY27" fmla="*/ 1937385 h 2423795"/>
              <a:gd name="connisteX28" fmla="*/ 4665980 w 8033385"/>
              <a:gd name="connsiteY28" fmla="*/ 1937385 h 2423795"/>
              <a:gd name="connisteX29" fmla="*/ 4655820 w 8033385"/>
              <a:gd name="connsiteY29" fmla="*/ 638810 h 2423795"/>
              <a:gd name="connisteX30" fmla="*/ 5233670 w 8033385"/>
              <a:gd name="connsiteY30" fmla="*/ 445770 h 2423795"/>
              <a:gd name="connisteX31" fmla="*/ 5528310 w 8033385"/>
              <a:gd name="connsiteY31" fmla="*/ 445770 h 2423795"/>
              <a:gd name="connisteX32" fmla="*/ 5528310 w 8033385"/>
              <a:gd name="connsiteY32" fmla="*/ 1825625 h 2423795"/>
              <a:gd name="connisteX33" fmla="*/ 5690235 w 8033385"/>
              <a:gd name="connsiteY33" fmla="*/ 1815465 h 2423795"/>
              <a:gd name="connisteX34" fmla="*/ 5690235 w 8033385"/>
              <a:gd name="connsiteY34" fmla="*/ 1693545 h 2423795"/>
              <a:gd name="connisteX35" fmla="*/ 6024880 w 8033385"/>
              <a:gd name="connsiteY35" fmla="*/ 1673225 h 2423795"/>
              <a:gd name="connisteX36" fmla="*/ 6055360 w 8033385"/>
              <a:gd name="connsiteY36" fmla="*/ 699770 h 2423795"/>
              <a:gd name="connisteX37" fmla="*/ 6532245 w 8033385"/>
              <a:gd name="connsiteY37" fmla="*/ 253365 h 2423795"/>
              <a:gd name="connisteX38" fmla="*/ 6968490 w 8033385"/>
              <a:gd name="connsiteY38" fmla="*/ 659130 h 2423795"/>
              <a:gd name="connisteX39" fmla="*/ 6958330 w 8033385"/>
              <a:gd name="connsiteY39" fmla="*/ 1115695 h 2423795"/>
              <a:gd name="connisteX40" fmla="*/ 7292975 w 8033385"/>
              <a:gd name="connsiteY40" fmla="*/ 1115695 h 2423795"/>
              <a:gd name="connisteX41" fmla="*/ 7292975 w 8033385"/>
              <a:gd name="connsiteY41" fmla="*/ 993775 h 2423795"/>
              <a:gd name="connisteX42" fmla="*/ 7292975 w 8033385"/>
              <a:gd name="connsiteY42" fmla="*/ 871855 h 2423795"/>
              <a:gd name="connisteX43" fmla="*/ 7292975 w 8033385"/>
              <a:gd name="connsiteY43" fmla="*/ 760730 h 2423795"/>
              <a:gd name="connisteX44" fmla="*/ 7292975 w 8033385"/>
              <a:gd name="connsiteY44" fmla="*/ 638810 h 2423795"/>
              <a:gd name="connisteX45" fmla="*/ 7292975 w 8033385"/>
              <a:gd name="connsiteY45" fmla="*/ 567690 h 2423795"/>
              <a:gd name="connisteX46" fmla="*/ 7292975 w 8033385"/>
              <a:gd name="connsiteY46" fmla="*/ 486410 h 2423795"/>
              <a:gd name="connisteX47" fmla="*/ 7292975 w 8033385"/>
              <a:gd name="connsiteY47" fmla="*/ 405765 h 2423795"/>
              <a:gd name="connisteX48" fmla="*/ 7292975 w 8033385"/>
              <a:gd name="connsiteY48" fmla="*/ 324485 h 2423795"/>
              <a:gd name="connisteX49" fmla="*/ 7292975 w 8033385"/>
              <a:gd name="connsiteY49" fmla="*/ 80645 h 2423795"/>
              <a:gd name="connisteX50" fmla="*/ 7374255 w 8033385"/>
              <a:gd name="connsiteY50" fmla="*/ 80645 h 2423795"/>
              <a:gd name="connisteX51" fmla="*/ 7475220 w 8033385"/>
              <a:gd name="connsiteY51" fmla="*/ 80645 h 2423795"/>
              <a:gd name="connisteX52" fmla="*/ 7566660 w 8033385"/>
              <a:gd name="connsiteY52" fmla="*/ 80645 h 2423795"/>
              <a:gd name="connisteX53" fmla="*/ 7647940 w 8033385"/>
              <a:gd name="connsiteY53" fmla="*/ 80645 h 2423795"/>
              <a:gd name="connisteX54" fmla="*/ 7719060 w 8033385"/>
              <a:gd name="connsiteY54" fmla="*/ 80645 h 2423795"/>
              <a:gd name="connisteX55" fmla="*/ 7790180 w 8033385"/>
              <a:gd name="connsiteY55" fmla="*/ 100965 h 2423795"/>
              <a:gd name="connisteX56" fmla="*/ 8033385 w 8033385"/>
              <a:gd name="connsiteY56" fmla="*/ 243205 h 2423795"/>
              <a:gd name="connisteX57" fmla="*/ 8033385 w 8033385"/>
              <a:gd name="connsiteY57" fmla="*/ 2423795 h 2423795"/>
              <a:gd name="connisteX58" fmla="*/ 0 w 8033385"/>
              <a:gd name="connsiteY58" fmla="*/ 2362835 h 2423795"/>
              <a:gd name="connisteX59" fmla="*/ 10160 w 8033385"/>
              <a:gd name="connsiteY59" fmla="*/ 243205 h 2423795"/>
              <a:gd name="connisteX60" fmla="*/ 415925 w 8033385"/>
              <a:gd name="connsiteY60" fmla="*/ 263525 h 242379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</a:cxnLst>
            <a:rect l="l" t="t" r="r" b="b"/>
            <a:pathLst>
              <a:path w="8033385" h="2423795">
                <a:moveTo>
                  <a:pt x="415925" y="263525"/>
                </a:moveTo>
                <a:lnTo>
                  <a:pt x="608330" y="263525"/>
                </a:lnTo>
                <a:lnTo>
                  <a:pt x="588010" y="912495"/>
                </a:lnTo>
                <a:lnTo>
                  <a:pt x="862330" y="912495"/>
                </a:lnTo>
                <a:lnTo>
                  <a:pt x="872490" y="506730"/>
                </a:lnTo>
                <a:lnTo>
                  <a:pt x="1541780" y="516890"/>
                </a:lnTo>
                <a:lnTo>
                  <a:pt x="1521460" y="902335"/>
                </a:lnTo>
                <a:lnTo>
                  <a:pt x="1724025" y="902335"/>
                </a:lnTo>
                <a:lnTo>
                  <a:pt x="1724025" y="810895"/>
                </a:lnTo>
                <a:lnTo>
                  <a:pt x="1724025" y="669290"/>
                </a:lnTo>
                <a:lnTo>
                  <a:pt x="1724025" y="598170"/>
                </a:lnTo>
                <a:lnTo>
                  <a:pt x="1724025" y="527050"/>
                </a:lnTo>
                <a:lnTo>
                  <a:pt x="1724025" y="445770"/>
                </a:lnTo>
                <a:lnTo>
                  <a:pt x="1724025" y="375285"/>
                </a:lnTo>
                <a:lnTo>
                  <a:pt x="1714500" y="304165"/>
                </a:lnTo>
                <a:lnTo>
                  <a:pt x="2190750" y="0"/>
                </a:lnTo>
                <a:lnTo>
                  <a:pt x="2555875" y="253365"/>
                </a:lnTo>
                <a:lnTo>
                  <a:pt x="2555875" y="932815"/>
                </a:lnTo>
                <a:lnTo>
                  <a:pt x="2799715" y="932815"/>
                </a:lnTo>
                <a:lnTo>
                  <a:pt x="2799715" y="496570"/>
                </a:lnTo>
                <a:lnTo>
                  <a:pt x="3316605" y="486410"/>
                </a:lnTo>
                <a:lnTo>
                  <a:pt x="3306445" y="375285"/>
                </a:lnTo>
                <a:lnTo>
                  <a:pt x="3621405" y="375285"/>
                </a:lnTo>
                <a:lnTo>
                  <a:pt x="3611245" y="1541780"/>
                </a:lnTo>
                <a:lnTo>
                  <a:pt x="3935730" y="1551940"/>
                </a:lnTo>
                <a:lnTo>
                  <a:pt x="3935730" y="791210"/>
                </a:lnTo>
                <a:lnTo>
                  <a:pt x="4442460" y="800735"/>
                </a:lnTo>
                <a:lnTo>
                  <a:pt x="4442460" y="1937385"/>
                </a:lnTo>
                <a:lnTo>
                  <a:pt x="4665980" y="1937385"/>
                </a:lnTo>
                <a:lnTo>
                  <a:pt x="4655820" y="638810"/>
                </a:lnTo>
                <a:lnTo>
                  <a:pt x="5233670" y="445770"/>
                </a:lnTo>
                <a:lnTo>
                  <a:pt x="5528310" y="445770"/>
                </a:lnTo>
                <a:lnTo>
                  <a:pt x="5528310" y="1825625"/>
                </a:lnTo>
                <a:lnTo>
                  <a:pt x="5690235" y="1815465"/>
                </a:lnTo>
                <a:lnTo>
                  <a:pt x="5690235" y="1693545"/>
                </a:lnTo>
                <a:lnTo>
                  <a:pt x="6024880" y="1673225"/>
                </a:lnTo>
                <a:lnTo>
                  <a:pt x="6055360" y="699770"/>
                </a:lnTo>
                <a:lnTo>
                  <a:pt x="6532245" y="253365"/>
                </a:lnTo>
                <a:lnTo>
                  <a:pt x="6968490" y="659130"/>
                </a:lnTo>
                <a:lnTo>
                  <a:pt x="6958330" y="1115695"/>
                </a:lnTo>
                <a:lnTo>
                  <a:pt x="7292975" y="1115695"/>
                </a:lnTo>
                <a:lnTo>
                  <a:pt x="7292975" y="993775"/>
                </a:lnTo>
                <a:lnTo>
                  <a:pt x="7292975" y="871855"/>
                </a:lnTo>
                <a:lnTo>
                  <a:pt x="7292975" y="760730"/>
                </a:lnTo>
                <a:lnTo>
                  <a:pt x="7292975" y="638810"/>
                </a:lnTo>
                <a:lnTo>
                  <a:pt x="7292975" y="567690"/>
                </a:lnTo>
                <a:lnTo>
                  <a:pt x="7292975" y="486410"/>
                </a:lnTo>
                <a:lnTo>
                  <a:pt x="7292975" y="405765"/>
                </a:lnTo>
                <a:lnTo>
                  <a:pt x="7292975" y="324485"/>
                </a:lnTo>
                <a:lnTo>
                  <a:pt x="7292975" y="80645"/>
                </a:lnTo>
                <a:lnTo>
                  <a:pt x="7374255" y="80645"/>
                </a:lnTo>
                <a:lnTo>
                  <a:pt x="7475220" y="80645"/>
                </a:lnTo>
                <a:lnTo>
                  <a:pt x="7566660" y="80645"/>
                </a:lnTo>
                <a:lnTo>
                  <a:pt x="7647940" y="80645"/>
                </a:lnTo>
                <a:lnTo>
                  <a:pt x="7719060" y="80645"/>
                </a:lnTo>
                <a:lnTo>
                  <a:pt x="7790180" y="100965"/>
                </a:lnTo>
                <a:lnTo>
                  <a:pt x="8033385" y="243205"/>
                </a:lnTo>
                <a:lnTo>
                  <a:pt x="8033385" y="2423795"/>
                </a:lnTo>
                <a:lnTo>
                  <a:pt x="0" y="2362835"/>
                </a:lnTo>
                <a:lnTo>
                  <a:pt x="10160" y="243205"/>
                </a:lnTo>
                <a:lnTo>
                  <a:pt x="415925" y="2635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-15875" y="5862955"/>
            <a:ext cx="12205335" cy="993140"/>
            <a:chOff x="-25" y="9233"/>
            <a:chExt cx="19221" cy="1564"/>
          </a:xfrm>
        </p:grpSpPr>
        <p:sp>
          <p:nvSpPr>
            <p:cNvPr id="13" name="矩形 12"/>
            <p:cNvSpPr/>
            <p:nvPr/>
          </p:nvSpPr>
          <p:spPr>
            <a:xfrm>
              <a:off x="-18" y="9233"/>
              <a:ext cx="19215" cy="1565"/>
            </a:xfrm>
            <a:prstGeom prst="rect">
              <a:avLst/>
            </a:prstGeom>
            <a:solidFill>
              <a:srgbClr val="7378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6532" y="9697"/>
              <a:ext cx="1900" cy="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3042" y="9697"/>
              <a:ext cx="1900" cy="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9552" y="9697"/>
              <a:ext cx="1900" cy="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062" y="9697"/>
              <a:ext cx="1900" cy="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2572" y="9697"/>
              <a:ext cx="1900" cy="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-25" y="9697"/>
              <a:ext cx="1007" cy="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27" name="图片 26" descr="fire-truck-6315761_960_720"/>
          <p:cNvPicPr>
            <a:picLocks noChangeAspect="true"/>
          </p:cNvPicPr>
          <p:nvPr/>
        </p:nvPicPr>
        <p:blipFill>
          <a:blip r:embed="rId1"/>
          <a:stretch>
            <a:fillRect/>
          </a:stretch>
        </p:blipFill>
        <p:spPr>
          <a:xfrm flipH="true">
            <a:off x="542290" y="4099560"/>
            <a:ext cx="3523615" cy="2584450"/>
          </a:xfrm>
          <a:prstGeom prst="rect">
            <a:avLst/>
          </a:prstGeom>
        </p:spPr>
      </p:pic>
      <p:pic>
        <p:nvPicPr>
          <p:cNvPr id="28" name="图片 27" descr="手绘消防员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3535045" y="3726815"/>
            <a:ext cx="2835910" cy="2957195"/>
          </a:xfrm>
          <a:prstGeom prst="rect">
            <a:avLst/>
          </a:prstGeom>
        </p:spPr>
      </p:pic>
      <p:sp>
        <p:nvSpPr>
          <p:cNvPr id="35" name="文本框 34"/>
          <p:cNvSpPr txBox="true"/>
          <p:nvPr/>
        </p:nvSpPr>
        <p:spPr>
          <a:xfrm>
            <a:off x="3014345" y="1940560"/>
            <a:ext cx="60077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latin typeface="汉仪大黑简" panose="02010600000101010101" charset="-122"/>
                <a:ea typeface="汉仪大黑简" panose="02010600000101010101" charset="-122"/>
              </a:rPr>
              <a:t>《打通消防“生命通道”行动推进工作方案》文件解读</a:t>
            </a:r>
            <a:endParaRPr lang="zh-CN" altLang="en-US" sz="2400">
              <a:latin typeface="汉仪大黑简" panose="02010600000101010101" charset="-122"/>
              <a:ea typeface="汉仪大黑简" panose="02010600000101010101" charset="-122"/>
            </a:endParaRPr>
          </a:p>
        </p:txBody>
      </p:sp>
      <p:sp>
        <p:nvSpPr>
          <p:cNvPr id="36" name="文本框 35"/>
          <p:cNvSpPr txBox="true"/>
          <p:nvPr/>
        </p:nvSpPr>
        <p:spPr>
          <a:xfrm>
            <a:off x="3726815" y="557530"/>
            <a:ext cx="473837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6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大黑简" panose="02010600000101010101" charset="-122"/>
                <a:ea typeface="汉仪大黑简" panose="02010600000101010101" charset="-122"/>
                <a:cs typeface="汉仪大黑简" panose="02010600000101010101" charset="-122"/>
              </a:rPr>
              <a:t>消防</a:t>
            </a:r>
            <a:r>
              <a:rPr lang="en-US" altLang="zh-CN" sz="6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大黑简" panose="02010600000101010101" charset="-122"/>
                <a:ea typeface="汉仪大黑简" panose="02010600000101010101" charset="-122"/>
                <a:cs typeface="汉仪大黑简" panose="02010600000101010101" charset="-122"/>
              </a:rPr>
              <a:t> </a:t>
            </a:r>
            <a:r>
              <a:rPr lang="zh-CN" altLang="en-US" sz="6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大黑简" panose="02010600000101010101" charset="-122"/>
                <a:ea typeface="汉仪大黑简" panose="02010600000101010101" charset="-122"/>
                <a:cs typeface="汉仪大黑简" panose="02010600000101010101" charset="-122"/>
              </a:rPr>
              <a:t>安全</a:t>
            </a:r>
            <a:endParaRPr lang="zh-CN" altLang="en-US" sz="60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大黑简" panose="02010600000101010101" charset="-122"/>
              <a:ea typeface="汉仪大黑简" panose="02010600000101010101" charset="-122"/>
              <a:cs typeface="汉仪大黑简" panose="02010600000101010101" charset="-122"/>
            </a:endParaRPr>
          </a:p>
        </p:txBody>
      </p:sp>
      <p:sp>
        <p:nvSpPr>
          <p:cNvPr id="2" name="文本框 1"/>
          <p:cNvSpPr txBox="true"/>
          <p:nvPr/>
        </p:nvSpPr>
        <p:spPr>
          <a:xfrm>
            <a:off x="3726815" y="1572260"/>
            <a:ext cx="47396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altLang="zh-CN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大黑简" panose="02010600000101010101" charset="-122"/>
                <a:ea typeface="汉仪大黑简" panose="02010600000101010101" charset="-122"/>
              </a:rPr>
              <a:t>FIRE SAFETY</a:t>
            </a:r>
            <a:endParaRPr lang="en-US" altLang="zh-CN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大黑简" panose="02010600000101010101" charset="-122"/>
              <a:ea typeface="汉仪大黑简" panose="0201060000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10A0B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89230" y="224790"/>
            <a:ext cx="11799570" cy="54629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-15875" y="5862955"/>
            <a:ext cx="12205335" cy="993140"/>
            <a:chOff x="-25" y="9233"/>
            <a:chExt cx="19221" cy="1564"/>
          </a:xfrm>
        </p:grpSpPr>
        <p:sp>
          <p:nvSpPr>
            <p:cNvPr id="13" name="矩形 12"/>
            <p:cNvSpPr/>
            <p:nvPr/>
          </p:nvSpPr>
          <p:spPr>
            <a:xfrm>
              <a:off x="-18" y="9233"/>
              <a:ext cx="19215" cy="1565"/>
            </a:xfrm>
            <a:prstGeom prst="rect">
              <a:avLst/>
            </a:prstGeom>
            <a:solidFill>
              <a:srgbClr val="7378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6532" y="9697"/>
              <a:ext cx="1900" cy="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3042" y="9697"/>
              <a:ext cx="1900" cy="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9552" y="9697"/>
              <a:ext cx="1900" cy="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062" y="9697"/>
              <a:ext cx="1900" cy="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2572" y="9697"/>
              <a:ext cx="1900" cy="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-25" y="9697"/>
              <a:ext cx="1007" cy="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27" name="图片 26" descr="fire-truck-6315761_960_720"/>
          <p:cNvPicPr>
            <a:picLocks noChangeAspect="true"/>
          </p:cNvPicPr>
          <p:nvPr/>
        </p:nvPicPr>
        <p:blipFill>
          <a:blip r:embed="rId1"/>
          <a:stretch>
            <a:fillRect/>
          </a:stretch>
        </p:blipFill>
        <p:spPr>
          <a:xfrm flipH="true">
            <a:off x="542290" y="5059680"/>
            <a:ext cx="2214245" cy="1624330"/>
          </a:xfrm>
          <a:prstGeom prst="rect">
            <a:avLst/>
          </a:prstGeom>
        </p:spPr>
      </p:pic>
      <p:pic>
        <p:nvPicPr>
          <p:cNvPr id="28" name="图片 27" descr="手绘消防员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110" y="4825365"/>
            <a:ext cx="1781810" cy="1858645"/>
          </a:xfrm>
          <a:prstGeom prst="rect">
            <a:avLst/>
          </a:prstGeom>
        </p:spPr>
      </p:pic>
      <p:sp>
        <p:nvSpPr>
          <p:cNvPr id="5" name="文本框 4"/>
          <p:cNvSpPr txBox="true"/>
          <p:nvPr/>
        </p:nvSpPr>
        <p:spPr>
          <a:xfrm>
            <a:off x="361315" y="404495"/>
            <a:ext cx="32442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ym typeface="+mn-ea"/>
              </a:rPr>
              <a:t>打通消防通道的意义</a:t>
            </a:r>
            <a:endParaRPr lang="zh-CN" altLang="en-US">
              <a:latin typeface="汉仪大黑简" panose="02010600000101010101" charset="-122"/>
              <a:ea typeface="汉仪大黑简" panose="02010600000101010101" charset="-122"/>
              <a:cs typeface="汉仪大黑简" panose="0201060000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63135" y="1421130"/>
            <a:ext cx="2651125" cy="643255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dist"/>
            <a:r>
              <a:rPr lang="en-US" altLang="zh-CN" sz="3000">
                <a:solidFill>
                  <a:srgbClr val="C10A0B"/>
                </a:solidFill>
                <a:latin typeface="汉仪大黑简" panose="02010600000101010101" charset="-122"/>
                <a:ea typeface="汉仪大黑简" panose="02010600000101010101" charset="-122"/>
              </a:rPr>
              <a:t>PART 03</a:t>
            </a:r>
            <a:endParaRPr lang="en-US" altLang="zh-CN" sz="3000">
              <a:solidFill>
                <a:srgbClr val="C10A0B"/>
              </a:solidFill>
              <a:latin typeface="汉仪大黑简" panose="02010600000101010101" charset="-122"/>
              <a:ea typeface="汉仪大黑简" panose="02010600000101010101" charset="-122"/>
            </a:endParaRPr>
          </a:p>
        </p:txBody>
      </p:sp>
      <p:sp>
        <p:nvSpPr>
          <p:cNvPr id="7" name="文本框 6"/>
          <p:cNvSpPr txBox="true"/>
          <p:nvPr/>
        </p:nvSpPr>
        <p:spPr>
          <a:xfrm>
            <a:off x="3933190" y="2195830"/>
            <a:ext cx="43110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5000">
                <a:latin typeface="汉仪大黑简" panose="02010600000101010101" charset="-122"/>
                <a:ea typeface="汉仪大黑简" panose="02010600000101010101" charset="-122"/>
              </a:rPr>
              <a:t>重要意义</a:t>
            </a:r>
            <a:endParaRPr lang="zh-CN" altLang="en-US" sz="5000">
              <a:latin typeface="汉仪大黑简" panose="02010600000101010101" charset="-122"/>
              <a:ea typeface="汉仪大黑简" panose="02010600000101010101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3388360" y="3187700"/>
            <a:ext cx="5400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true"/>
          <p:nvPr/>
        </p:nvSpPr>
        <p:spPr>
          <a:xfrm>
            <a:off x="3319780" y="3319145"/>
            <a:ext cx="5538470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rPr>
              <a:t>ADD THE TEXT YOU NEED TO SHOW HERE. ADD THE TEXT YOU NEED TO SHOW HERE. ADD THE TEXT YOU NEED TO SHOW HERE.</a:t>
            </a:r>
            <a:endParaRPr lang="en-US" altLang="zh-CN" sz="1400">
              <a:solidFill>
                <a:schemeClr val="tx1">
                  <a:lumMod val="75000"/>
                  <a:lumOff val="25000"/>
                </a:schemeClr>
              </a:solidFill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10A0B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9" name="矩形 28"/>
          <p:cNvSpPr/>
          <p:nvPr/>
        </p:nvSpPr>
        <p:spPr>
          <a:xfrm>
            <a:off x="206375" y="144145"/>
            <a:ext cx="485775" cy="485775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>
                <a:solidFill>
                  <a:schemeClr val="bg1"/>
                </a:solidFill>
                <a:latin typeface="汉仪大黑简" panose="02010600000101010101" charset="-122"/>
                <a:ea typeface="汉仪大黑简" panose="02010600000101010101" charset="-122"/>
              </a:rPr>
              <a:t>1</a:t>
            </a:r>
            <a:endParaRPr lang="en-US" altLang="zh-CN" sz="2400">
              <a:solidFill>
                <a:schemeClr val="bg1"/>
              </a:solidFill>
              <a:latin typeface="汉仪大黑简" panose="02010600000101010101" charset="-122"/>
              <a:ea typeface="汉仪大黑简" panose="02010600000101010101" charset="-122"/>
            </a:endParaRPr>
          </a:p>
        </p:txBody>
      </p:sp>
      <p:sp>
        <p:nvSpPr>
          <p:cNvPr id="3" name="文本框 2"/>
          <p:cNvSpPr txBox="true"/>
          <p:nvPr/>
        </p:nvSpPr>
        <p:spPr>
          <a:xfrm>
            <a:off x="5592445" y="1381760"/>
            <a:ext cx="553847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保障生命安全：消防通道是火灾发生时人员疏散和消防救援的重要通道。保持消防通道畅通无阻，可以确保人员在紧急情况下快速撤离，减少伤亡。</a:t>
            </a:r>
            <a:endParaRPr lang="en-US" altLang="zh-CN" sz="1600" b="1">
              <a:solidFill>
                <a:schemeClr val="tx1">
                  <a:lumMod val="75000"/>
                  <a:lumOff val="2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1600" b="1">
              <a:solidFill>
                <a:schemeClr val="tx1">
                  <a:lumMod val="75000"/>
                  <a:lumOff val="2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提高救援效率：消防通道的畅通可以确保消防车辆和救援人员迅速到达火灾现场，及时扑灭火源，减少火灾造成的损失。</a:t>
            </a:r>
            <a:endParaRPr lang="en-US" altLang="zh-CN" sz="1600" b="1">
              <a:solidFill>
                <a:schemeClr val="tx1">
                  <a:lumMod val="75000"/>
                  <a:lumOff val="2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1600" b="1">
              <a:solidFill>
                <a:schemeClr val="tx1">
                  <a:lumMod val="75000"/>
                  <a:lumOff val="2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法律要求：许多国家和地区的法律都规定了消防通道必须保持畅通，违反这一规定可能会受到法律的处罚。</a:t>
            </a:r>
            <a:endParaRPr lang="en-US" altLang="zh-CN" sz="1600" b="1">
              <a:solidFill>
                <a:schemeClr val="tx1">
                  <a:lumMod val="75000"/>
                  <a:lumOff val="2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1600" b="1">
              <a:solidFill>
                <a:schemeClr val="tx1">
                  <a:lumMod val="75000"/>
                  <a:lumOff val="2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减少财产损失：消防通道的畅通有助于快速控制火情，减少火灾对建筑物和其他财产的破坏。</a:t>
            </a:r>
            <a:endParaRPr lang="en-US" altLang="zh-CN" sz="1600" b="1">
              <a:solidFill>
                <a:schemeClr val="tx1">
                  <a:lumMod val="75000"/>
                  <a:lumOff val="2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sp>
        <p:nvSpPr>
          <p:cNvPr id="4" name="文本框 3"/>
          <p:cNvSpPr txBox="true"/>
          <p:nvPr/>
        </p:nvSpPr>
        <p:spPr>
          <a:xfrm>
            <a:off x="1259205" y="169545"/>
            <a:ext cx="48507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打通消防通道的意义</a:t>
            </a:r>
            <a:endParaRPr lang="zh-CN" altLang="en-US" sz="2400"/>
          </a:p>
        </p:txBody>
      </p:sp>
      <p:pic>
        <p:nvPicPr>
          <p:cNvPr id="2" name="图片 1" descr="1255456876"/>
          <p:cNvPicPr>
            <a:picLocks noChangeAspect="true"/>
          </p:cNvPicPr>
          <p:nvPr/>
        </p:nvPicPr>
        <p:blipFill>
          <a:blip r:embed="rId1"/>
          <a:stretch>
            <a:fillRect/>
          </a:stretch>
        </p:blipFill>
        <p:spPr>
          <a:xfrm>
            <a:off x="845185" y="1042670"/>
            <a:ext cx="3829685" cy="520192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10A0B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9" name="矩形 28"/>
          <p:cNvSpPr/>
          <p:nvPr/>
        </p:nvSpPr>
        <p:spPr>
          <a:xfrm>
            <a:off x="206375" y="144145"/>
            <a:ext cx="485775" cy="485775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>
                <a:solidFill>
                  <a:schemeClr val="bg1"/>
                </a:solidFill>
                <a:latin typeface="汉仪大黑简" panose="02010600000101010101" charset="-122"/>
                <a:ea typeface="汉仪大黑简" panose="02010600000101010101" charset="-122"/>
              </a:rPr>
              <a:t>1</a:t>
            </a:r>
            <a:endParaRPr lang="en-US" altLang="zh-CN" sz="2400">
              <a:solidFill>
                <a:schemeClr val="bg1"/>
              </a:solidFill>
              <a:latin typeface="汉仪大黑简" panose="02010600000101010101" charset="-122"/>
              <a:ea typeface="汉仪大黑简" panose="02010600000101010101" charset="-122"/>
            </a:endParaRPr>
          </a:p>
        </p:txBody>
      </p:sp>
      <p:sp>
        <p:nvSpPr>
          <p:cNvPr id="3" name="文本框 2"/>
          <p:cNvSpPr txBox="true"/>
          <p:nvPr/>
        </p:nvSpPr>
        <p:spPr>
          <a:xfrm>
            <a:off x="5455920" y="1400810"/>
            <a:ext cx="553847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维护社会秩序：在紧急情况下，消防通道的畅通有助于维护社会秩序，避免因疏散不畅引起的恐慌和混乱。</a:t>
            </a:r>
            <a:endParaRPr lang="en-US" altLang="zh-CN" sz="1600" b="1">
              <a:solidFill>
                <a:schemeClr val="tx1">
                  <a:lumMod val="75000"/>
                  <a:lumOff val="2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1600" b="1">
              <a:solidFill>
                <a:schemeClr val="tx1">
                  <a:lumMod val="75000"/>
                  <a:lumOff val="2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提高公众意识：保持消防通道畅通也是提高公众消防安全意识的一种方式，让人们意识到消防安全的重要性。</a:t>
            </a:r>
            <a:endParaRPr lang="en-US" altLang="zh-CN" sz="1600" b="1">
              <a:solidFill>
                <a:schemeClr val="tx1">
                  <a:lumMod val="75000"/>
                  <a:lumOff val="2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1600" b="1">
              <a:solidFill>
                <a:schemeClr val="tx1">
                  <a:lumMod val="75000"/>
                  <a:lumOff val="2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预防火灾蔓延：在某些情况下，消防通道可以作为阻止火势蔓延的屏障，保护未受火灾影响的区域。</a:t>
            </a:r>
            <a:endParaRPr lang="en-US" altLang="zh-CN" sz="1600" b="1">
              <a:solidFill>
                <a:schemeClr val="tx1">
                  <a:lumMod val="75000"/>
                  <a:lumOff val="2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1600" b="1">
              <a:solidFill>
                <a:schemeClr val="tx1">
                  <a:lumMod val="75000"/>
                  <a:lumOff val="2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应急响应：除了火灾，消防通道还可能在其他紧急情况下发挥作用，如地震、化学泄漏等，确保救援队伍能够迅速到达现场。</a:t>
            </a:r>
            <a:endParaRPr lang="en-US" altLang="zh-CN" sz="1600" b="1">
              <a:solidFill>
                <a:schemeClr val="tx1">
                  <a:lumMod val="75000"/>
                  <a:lumOff val="2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sp>
        <p:nvSpPr>
          <p:cNvPr id="4" name="文本框 3"/>
          <p:cNvSpPr txBox="true"/>
          <p:nvPr/>
        </p:nvSpPr>
        <p:spPr>
          <a:xfrm>
            <a:off x="1249680" y="144145"/>
            <a:ext cx="2262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背</a:t>
            </a:r>
            <a:r>
              <a:rPr lang="en-US" altLang="zh-CN" sz="2400"/>
              <a:t> </a:t>
            </a:r>
            <a:r>
              <a:rPr lang="zh-CN" altLang="en-US" sz="2400"/>
              <a:t>景</a:t>
            </a:r>
            <a:r>
              <a:rPr lang="en-US" altLang="zh-CN" sz="2400"/>
              <a:t> </a:t>
            </a:r>
            <a:r>
              <a:rPr lang="zh-CN" altLang="en-US" sz="2400"/>
              <a:t>与</a:t>
            </a:r>
            <a:r>
              <a:rPr lang="en-US" altLang="zh-CN" sz="2400"/>
              <a:t> </a:t>
            </a:r>
            <a:r>
              <a:rPr lang="zh-CN" altLang="en-US" sz="2400"/>
              <a:t>问</a:t>
            </a:r>
            <a:r>
              <a:rPr lang="en-US" altLang="zh-CN" sz="2400"/>
              <a:t> </a:t>
            </a:r>
            <a:r>
              <a:rPr lang="zh-CN" altLang="en-US" sz="2400"/>
              <a:t>题</a:t>
            </a:r>
            <a:endParaRPr lang="zh-CN" altLang="en-US" sz="2400"/>
          </a:p>
        </p:txBody>
      </p:sp>
      <p:pic>
        <p:nvPicPr>
          <p:cNvPr id="2" name="图片 1" descr="2005529493"/>
          <p:cNvPicPr>
            <a:picLocks noChangeAspect="true"/>
          </p:cNvPicPr>
          <p:nvPr/>
        </p:nvPicPr>
        <p:blipFill>
          <a:blip r:embed="rId1"/>
          <a:stretch>
            <a:fillRect/>
          </a:stretch>
        </p:blipFill>
        <p:spPr>
          <a:xfrm>
            <a:off x="692150" y="1747520"/>
            <a:ext cx="4335145" cy="296037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10A0B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89230" y="224790"/>
            <a:ext cx="11799570" cy="54629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-15875" y="5862955"/>
            <a:ext cx="12205335" cy="993140"/>
            <a:chOff x="-25" y="9233"/>
            <a:chExt cx="19221" cy="1564"/>
          </a:xfrm>
        </p:grpSpPr>
        <p:sp>
          <p:nvSpPr>
            <p:cNvPr id="13" name="矩形 12"/>
            <p:cNvSpPr/>
            <p:nvPr/>
          </p:nvSpPr>
          <p:spPr>
            <a:xfrm>
              <a:off x="-18" y="9233"/>
              <a:ext cx="19215" cy="1565"/>
            </a:xfrm>
            <a:prstGeom prst="rect">
              <a:avLst/>
            </a:prstGeom>
            <a:solidFill>
              <a:srgbClr val="7378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6532" y="9697"/>
              <a:ext cx="1900" cy="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3042" y="9697"/>
              <a:ext cx="1900" cy="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9552" y="9697"/>
              <a:ext cx="1900" cy="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062" y="9697"/>
              <a:ext cx="1900" cy="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2572" y="9697"/>
              <a:ext cx="1900" cy="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-25" y="9697"/>
              <a:ext cx="1007" cy="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27" name="图片 26" descr="fire-truck-6315761_960_720"/>
          <p:cNvPicPr>
            <a:picLocks noChangeAspect="true"/>
          </p:cNvPicPr>
          <p:nvPr/>
        </p:nvPicPr>
        <p:blipFill>
          <a:blip r:embed="rId1"/>
          <a:stretch>
            <a:fillRect/>
          </a:stretch>
        </p:blipFill>
        <p:spPr>
          <a:xfrm flipH="true">
            <a:off x="542290" y="5059680"/>
            <a:ext cx="2214245" cy="1624330"/>
          </a:xfrm>
          <a:prstGeom prst="rect">
            <a:avLst/>
          </a:prstGeom>
        </p:spPr>
      </p:pic>
      <p:pic>
        <p:nvPicPr>
          <p:cNvPr id="28" name="图片 27" descr="手绘消防员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110" y="4825365"/>
            <a:ext cx="1781810" cy="1858645"/>
          </a:xfrm>
          <a:prstGeom prst="rect">
            <a:avLst/>
          </a:prstGeom>
        </p:spPr>
      </p:pic>
      <p:sp>
        <p:nvSpPr>
          <p:cNvPr id="5" name="文本框 4"/>
          <p:cNvSpPr txBox="true"/>
          <p:nvPr/>
        </p:nvSpPr>
        <p:spPr>
          <a:xfrm>
            <a:off x="361315" y="404495"/>
            <a:ext cx="32442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latin typeface="汉仪大黑简" panose="02010600000101010101" charset="-122"/>
                <a:ea typeface="汉仪大黑简" panose="02010600000101010101" charset="-122"/>
                <a:cs typeface="汉仪大黑简" panose="02010600000101010101" charset="-122"/>
              </a:rPr>
              <a:t>加强消防意识</a:t>
            </a:r>
            <a:r>
              <a:rPr lang="en-US" altLang="zh-CN">
                <a:latin typeface="汉仪大黑简" panose="02010600000101010101" charset="-122"/>
                <a:ea typeface="汉仪大黑简" panose="02010600000101010101" charset="-122"/>
                <a:cs typeface="汉仪大黑简" panose="02010600000101010101" charset="-122"/>
              </a:rPr>
              <a:t> </a:t>
            </a:r>
            <a:r>
              <a:rPr lang="zh-CN" altLang="en-US">
                <a:latin typeface="汉仪大黑简" panose="02010600000101010101" charset="-122"/>
                <a:ea typeface="汉仪大黑简" panose="02010600000101010101" charset="-122"/>
                <a:cs typeface="汉仪大黑简" panose="02010600000101010101" charset="-122"/>
              </a:rPr>
              <a:t>时刻保持警惕</a:t>
            </a:r>
            <a:endParaRPr lang="zh-CN" altLang="en-US">
              <a:latin typeface="汉仪大黑简" panose="02010600000101010101" charset="-122"/>
              <a:ea typeface="汉仪大黑简" panose="02010600000101010101" charset="-122"/>
              <a:cs typeface="汉仪大黑简" panose="0201060000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63135" y="1421130"/>
            <a:ext cx="2651125" cy="643255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dist"/>
            <a:r>
              <a:rPr lang="en-US" altLang="zh-CN" sz="3000">
                <a:solidFill>
                  <a:srgbClr val="C10A0B"/>
                </a:solidFill>
                <a:latin typeface="汉仪大黑简" panose="02010600000101010101" charset="-122"/>
                <a:ea typeface="汉仪大黑简" panose="02010600000101010101" charset="-122"/>
              </a:rPr>
              <a:t>PART 03</a:t>
            </a:r>
            <a:endParaRPr lang="en-US" altLang="zh-CN" sz="3000">
              <a:solidFill>
                <a:srgbClr val="C10A0B"/>
              </a:solidFill>
              <a:latin typeface="汉仪大黑简" panose="02010600000101010101" charset="-122"/>
              <a:ea typeface="汉仪大黑简" panose="02010600000101010101" charset="-122"/>
            </a:endParaRPr>
          </a:p>
        </p:txBody>
      </p:sp>
      <p:sp>
        <p:nvSpPr>
          <p:cNvPr id="7" name="文本框 6"/>
          <p:cNvSpPr txBox="true"/>
          <p:nvPr/>
        </p:nvSpPr>
        <p:spPr>
          <a:xfrm>
            <a:off x="3933190" y="2195830"/>
            <a:ext cx="43110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5000">
                <a:latin typeface="汉仪大黑简" panose="02010600000101010101" charset="-122"/>
                <a:ea typeface="汉仪大黑简" panose="02010600000101010101" charset="-122"/>
              </a:rPr>
              <a:t>工作要求</a:t>
            </a:r>
            <a:endParaRPr lang="zh-CN" altLang="en-US" sz="5000">
              <a:latin typeface="汉仪大黑简" panose="02010600000101010101" charset="-122"/>
              <a:ea typeface="汉仪大黑简" panose="02010600000101010101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3388360" y="3187700"/>
            <a:ext cx="5400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true"/>
          <p:nvPr/>
        </p:nvSpPr>
        <p:spPr>
          <a:xfrm>
            <a:off x="3319780" y="3319145"/>
            <a:ext cx="5538470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rPr>
              <a:t>ADD THE TEXT YOU NEED TO SHOW HERE. ADD THE TEXT YOU NEED TO SHOW HERE. ADD THE TEXT YOU NEED TO SHOW HERE.</a:t>
            </a:r>
            <a:endParaRPr lang="en-US" altLang="zh-CN" sz="1400">
              <a:solidFill>
                <a:schemeClr val="tx1">
                  <a:lumMod val="75000"/>
                  <a:lumOff val="25000"/>
                </a:schemeClr>
              </a:solidFill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10A0B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" name="文本框 8"/>
          <p:cNvSpPr txBox="true"/>
          <p:nvPr/>
        </p:nvSpPr>
        <p:spPr>
          <a:xfrm>
            <a:off x="989965" y="156845"/>
            <a:ext cx="307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400">
                <a:solidFill>
                  <a:schemeClr val="bg1"/>
                </a:solidFill>
                <a:latin typeface="汉仪大黑简" panose="02010600000101010101" charset="-122"/>
                <a:ea typeface="汉仪大黑简" panose="02010600000101010101" charset="-122"/>
              </a:rPr>
              <a:t>工作要求</a:t>
            </a:r>
            <a:endParaRPr lang="zh-CN" altLang="en-US" sz="2400">
              <a:solidFill>
                <a:schemeClr val="bg1"/>
              </a:solidFill>
              <a:latin typeface="汉仪大黑简" panose="02010600000101010101" charset="-122"/>
              <a:ea typeface="汉仪大黑简" panose="02010600000101010101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06375" y="144145"/>
            <a:ext cx="485775" cy="485775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>
                <a:solidFill>
                  <a:schemeClr val="bg1"/>
                </a:solidFill>
                <a:latin typeface="汉仪大黑简" panose="02010600000101010101" charset="-122"/>
                <a:ea typeface="汉仪大黑简" panose="02010600000101010101" charset="-122"/>
              </a:rPr>
              <a:t>3</a:t>
            </a:r>
            <a:endParaRPr lang="en-US" altLang="zh-CN" sz="2400">
              <a:solidFill>
                <a:schemeClr val="bg1"/>
              </a:solidFill>
              <a:latin typeface="汉仪大黑简" panose="02010600000101010101" charset="-122"/>
              <a:ea typeface="汉仪大黑简" panose="02010600000101010101" charset="-122"/>
            </a:endParaRPr>
          </a:p>
        </p:txBody>
      </p:sp>
      <p:sp>
        <p:nvSpPr>
          <p:cNvPr id="22" name="文本框 21"/>
          <p:cNvSpPr txBox="true"/>
          <p:nvPr/>
        </p:nvSpPr>
        <p:spPr>
          <a:xfrm>
            <a:off x="3793490" y="1229995"/>
            <a:ext cx="46240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solidFill>
                  <a:srgbClr val="C00000"/>
                </a:solidFill>
                <a:latin typeface="汉仪大黑简" panose="02010600000101010101" charset="-122"/>
                <a:ea typeface="汉仪大黑简" panose="02010600000101010101" charset="-122"/>
              </a:rPr>
              <a:t>工</a:t>
            </a:r>
            <a:r>
              <a:rPr lang="en-US" altLang="zh-CN" sz="2400">
                <a:solidFill>
                  <a:srgbClr val="C00000"/>
                </a:solidFill>
                <a:latin typeface="汉仪大黑简" panose="02010600000101010101" charset="-122"/>
                <a:ea typeface="汉仪大黑简" panose="02010600000101010101" charset="-122"/>
              </a:rPr>
              <a:t> </a:t>
            </a:r>
            <a:r>
              <a:rPr lang="zh-CN" altLang="en-US" sz="2400">
                <a:solidFill>
                  <a:srgbClr val="C00000"/>
                </a:solidFill>
                <a:latin typeface="汉仪大黑简" panose="02010600000101010101" charset="-122"/>
                <a:ea typeface="汉仪大黑简" panose="02010600000101010101" charset="-122"/>
              </a:rPr>
              <a:t>作</a:t>
            </a:r>
            <a:r>
              <a:rPr lang="en-US" altLang="zh-CN" sz="2400">
                <a:solidFill>
                  <a:srgbClr val="C00000"/>
                </a:solidFill>
                <a:latin typeface="汉仪大黑简" panose="02010600000101010101" charset="-122"/>
                <a:ea typeface="汉仪大黑简" panose="02010600000101010101" charset="-122"/>
              </a:rPr>
              <a:t> </a:t>
            </a:r>
            <a:r>
              <a:rPr lang="zh-CN" altLang="en-US" sz="2400">
                <a:solidFill>
                  <a:srgbClr val="C00000"/>
                </a:solidFill>
                <a:latin typeface="汉仪大黑简" panose="02010600000101010101" charset="-122"/>
                <a:ea typeface="汉仪大黑简" panose="02010600000101010101" charset="-122"/>
              </a:rPr>
              <a:t>要</a:t>
            </a:r>
            <a:r>
              <a:rPr lang="en-US" altLang="zh-CN" sz="2400">
                <a:solidFill>
                  <a:srgbClr val="C00000"/>
                </a:solidFill>
                <a:latin typeface="汉仪大黑简" panose="02010600000101010101" charset="-122"/>
                <a:ea typeface="汉仪大黑简" panose="02010600000101010101" charset="-122"/>
              </a:rPr>
              <a:t> </a:t>
            </a:r>
            <a:r>
              <a:rPr lang="zh-CN" altLang="en-US" sz="2400">
                <a:solidFill>
                  <a:srgbClr val="C00000"/>
                </a:solidFill>
                <a:latin typeface="汉仪大黑简" panose="02010600000101010101" charset="-122"/>
                <a:ea typeface="汉仪大黑简" panose="02010600000101010101" charset="-122"/>
              </a:rPr>
              <a:t>求</a:t>
            </a:r>
            <a:endParaRPr lang="zh-CN" altLang="en-US" sz="2400">
              <a:solidFill>
                <a:srgbClr val="C00000"/>
              </a:solidFill>
              <a:latin typeface="汉仪大黑简" panose="02010600000101010101" charset="-122"/>
              <a:ea typeface="汉仪大黑简" panose="02010600000101010101" charset="-122"/>
            </a:endParaRPr>
          </a:p>
        </p:txBody>
      </p:sp>
      <p:sp>
        <p:nvSpPr>
          <p:cNvPr id="4" name="文本框 3"/>
          <p:cNvSpPr txBox="true"/>
          <p:nvPr/>
        </p:nvSpPr>
        <p:spPr>
          <a:xfrm>
            <a:off x="1083945" y="2797810"/>
            <a:ext cx="234188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  <a:sym typeface="+mn-ea"/>
              </a:rPr>
              <a:t>要全面落实地方党委政府和行业部门监管责任，充分发动基层力量，督促社会单位压紧压实消防安全防范责任措施，推动各项任务目标落地见效。</a:t>
            </a: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  <a:sym typeface="+mn-ea"/>
            </a:endParaRPr>
          </a:p>
        </p:txBody>
      </p:sp>
      <p:sp>
        <p:nvSpPr>
          <p:cNvPr id="5" name="文本框 4"/>
          <p:cNvSpPr txBox="true"/>
          <p:nvPr/>
        </p:nvSpPr>
        <p:spPr>
          <a:xfrm>
            <a:off x="4750435" y="2797810"/>
            <a:ext cx="234251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  <a:sym typeface="+mn-ea"/>
              </a:rPr>
              <a:t>综合运用执法查处、媒体曝光、舆论监督、信用监管等措施，坚持宣传教育与隐患整治、监管执法一体化推进，实现整治效果和社会效果相统一</a:t>
            </a: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  <a:sym typeface="+mn-ea"/>
            </a:endParaRPr>
          </a:p>
        </p:txBody>
      </p:sp>
      <p:sp>
        <p:nvSpPr>
          <p:cNvPr id="6" name="文本框 5"/>
          <p:cNvSpPr txBox="true"/>
          <p:nvPr/>
        </p:nvSpPr>
        <p:spPr>
          <a:xfrm>
            <a:off x="8417560" y="2797810"/>
            <a:ext cx="2320290" cy="2353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  <a:sym typeface="+mn-ea"/>
              </a:rPr>
              <a:t>区政府将打通消防“生命通道”工作列为政府安全生产和消防工作重要内容，加强日常督导检查和明查暗访。对行动迟缓、工作敷衍的，坚决予以通报批评、约谈警示。</a:t>
            </a: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  <a:sym typeface="+mn-ea"/>
            </a:endParaRPr>
          </a:p>
        </p:txBody>
      </p:sp>
      <p:pic>
        <p:nvPicPr>
          <p:cNvPr id="8" name="图片 7" descr="icon-2381136_960_720"/>
          <p:cNvPicPr>
            <a:picLocks noChangeAspect="true"/>
          </p:cNvPicPr>
          <p:nvPr/>
        </p:nvPicPr>
        <p:blipFill>
          <a:blip r:embed="rId1"/>
          <a:stretch>
            <a:fillRect/>
          </a:stretch>
        </p:blipFill>
        <p:spPr>
          <a:xfrm>
            <a:off x="3426460" y="865505"/>
            <a:ext cx="1067435" cy="1067435"/>
          </a:xfrm>
          <a:prstGeom prst="rect">
            <a:avLst/>
          </a:prstGeom>
        </p:spPr>
      </p:pic>
      <p:sp>
        <p:nvSpPr>
          <p:cNvPr id="13" name="文本框 12"/>
          <p:cNvSpPr txBox="true"/>
          <p:nvPr/>
        </p:nvSpPr>
        <p:spPr>
          <a:xfrm>
            <a:off x="1116965" y="2322195"/>
            <a:ext cx="2268220" cy="337185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p>
            <a:pPr algn="ctr"/>
            <a:r>
              <a:rPr lang="en-US" altLang="zh-CN" sz="1600">
                <a:solidFill>
                  <a:schemeClr val="bg1"/>
                </a:solidFill>
                <a:latin typeface="汉仪大黑简" panose="02010600000101010101" charset="-122"/>
                <a:ea typeface="汉仪大黑简" panose="02010600000101010101" charset="-122"/>
              </a:rPr>
              <a:t>1. </a:t>
            </a:r>
            <a:r>
              <a:rPr lang="zh-CN" altLang="en-US" sz="1600">
                <a:solidFill>
                  <a:schemeClr val="bg1"/>
                </a:solidFill>
                <a:latin typeface="汉仪大黑简" panose="02010600000101010101" charset="-122"/>
                <a:ea typeface="汉仪大黑简" panose="02010600000101010101" charset="-122"/>
              </a:rPr>
              <a:t>加强组织领导</a:t>
            </a:r>
            <a:endParaRPr lang="zh-CN" altLang="en-US" sz="1600">
              <a:solidFill>
                <a:schemeClr val="bg1"/>
              </a:solidFill>
              <a:latin typeface="汉仪大黑简" panose="02010600000101010101" charset="-122"/>
              <a:ea typeface="汉仪大黑简" panose="02010600000101010101" charset="-122"/>
            </a:endParaRPr>
          </a:p>
        </p:txBody>
      </p:sp>
      <p:sp>
        <p:nvSpPr>
          <p:cNvPr id="14" name="文本框 13"/>
          <p:cNvSpPr txBox="true"/>
          <p:nvPr/>
        </p:nvSpPr>
        <p:spPr>
          <a:xfrm>
            <a:off x="4807585" y="2319020"/>
            <a:ext cx="2228215" cy="337185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p>
            <a:pPr algn="ctr"/>
            <a:r>
              <a:rPr lang="en-US" altLang="zh-CN" sz="1600">
                <a:solidFill>
                  <a:schemeClr val="bg1"/>
                </a:solidFill>
                <a:latin typeface="汉仪大黑简" panose="02010600000101010101" charset="-122"/>
                <a:ea typeface="汉仪大黑简" panose="02010600000101010101" charset="-122"/>
              </a:rPr>
              <a:t>2.</a:t>
            </a:r>
            <a:r>
              <a:rPr sz="1600">
                <a:solidFill>
                  <a:schemeClr val="bg1"/>
                </a:solidFill>
                <a:latin typeface="汉仪大黑简" panose="02010600000101010101" charset="-122"/>
                <a:ea typeface="汉仪大黑简" panose="02010600000101010101" charset="-122"/>
              </a:rPr>
              <a:t>坚持统筹推进</a:t>
            </a:r>
            <a:endParaRPr sz="1600">
              <a:solidFill>
                <a:schemeClr val="bg1"/>
              </a:solidFill>
              <a:latin typeface="汉仪大黑简" panose="02010600000101010101" charset="-122"/>
              <a:ea typeface="汉仪大黑简" panose="02010600000101010101" charset="-122"/>
            </a:endParaRPr>
          </a:p>
        </p:txBody>
      </p:sp>
      <p:sp>
        <p:nvSpPr>
          <p:cNvPr id="15" name="文本框 14"/>
          <p:cNvSpPr txBox="true"/>
          <p:nvPr/>
        </p:nvSpPr>
        <p:spPr>
          <a:xfrm>
            <a:off x="8417560" y="2308225"/>
            <a:ext cx="2228215" cy="337185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p>
            <a:pPr algn="ctr"/>
            <a:r>
              <a:rPr lang="en-US" altLang="zh-CN" sz="1600">
                <a:solidFill>
                  <a:schemeClr val="bg1"/>
                </a:solidFill>
                <a:latin typeface="汉仪大黑简" panose="02010600000101010101" charset="-122"/>
                <a:ea typeface="汉仪大黑简" panose="02010600000101010101" charset="-122"/>
              </a:rPr>
              <a:t>3. 严格督导问效</a:t>
            </a:r>
            <a:endParaRPr lang="en-US" altLang="zh-CN" sz="1600">
              <a:solidFill>
                <a:schemeClr val="bg1"/>
              </a:solidFill>
              <a:latin typeface="汉仪大黑简" panose="02010600000101010101" charset="-122"/>
              <a:ea typeface="汉仪大黑简" panose="02010600000101010101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10A0B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7" name="任意多边形 36"/>
          <p:cNvSpPr/>
          <p:nvPr/>
        </p:nvSpPr>
        <p:spPr>
          <a:xfrm>
            <a:off x="5895340" y="2656205"/>
            <a:ext cx="6179185" cy="3615690"/>
          </a:xfrm>
          <a:custGeom>
            <a:avLst/>
            <a:gdLst>
              <a:gd name="connisteX0" fmla="*/ 415925 w 8033385"/>
              <a:gd name="connsiteY0" fmla="*/ 263525 h 2423795"/>
              <a:gd name="connisteX1" fmla="*/ 608330 w 8033385"/>
              <a:gd name="connsiteY1" fmla="*/ 263525 h 2423795"/>
              <a:gd name="connisteX2" fmla="*/ 588010 w 8033385"/>
              <a:gd name="connsiteY2" fmla="*/ 912495 h 2423795"/>
              <a:gd name="connisteX3" fmla="*/ 862330 w 8033385"/>
              <a:gd name="connsiteY3" fmla="*/ 912495 h 2423795"/>
              <a:gd name="connisteX4" fmla="*/ 872490 w 8033385"/>
              <a:gd name="connsiteY4" fmla="*/ 506730 h 2423795"/>
              <a:gd name="connisteX5" fmla="*/ 1541780 w 8033385"/>
              <a:gd name="connsiteY5" fmla="*/ 516890 h 2423795"/>
              <a:gd name="connisteX6" fmla="*/ 1521460 w 8033385"/>
              <a:gd name="connsiteY6" fmla="*/ 902335 h 2423795"/>
              <a:gd name="connisteX7" fmla="*/ 1724025 w 8033385"/>
              <a:gd name="connsiteY7" fmla="*/ 902335 h 2423795"/>
              <a:gd name="connisteX8" fmla="*/ 1724025 w 8033385"/>
              <a:gd name="connsiteY8" fmla="*/ 810895 h 2423795"/>
              <a:gd name="connisteX9" fmla="*/ 1724025 w 8033385"/>
              <a:gd name="connsiteY9" fmla="*/ 669290 h 2423795"/>
              <a:gd name="connisteX10" fmla="*/ 1724025 w 8033385"/>
              <a:gd name="connsiteY10" fmla="*/ 598170 h 2423795"/>
              <a:gd name="connisteX11" fmla="*/ 1724025 w 8033385"/>
              <a:gd name="connsiteY11" fmla="*/ 527050 h 2423795"/>
              <a:gd name="connisteX12" fmla="*/ 1724025 w 8033385"/>
              <a:gd name="connsiteY12" fmla="*/ 445770 h 2423795"/>
              <a:gd name="connisteX13" fmla="*/ 1724025 w 8033385"/>
              <a:gd name="connsiteY13" fmla="*/ 375285 h 2423795"/>
              <a:gd name="connisteX14" fmla="*/ 1714500 w 8033385"/>
              <a:gd name="connsiteY14" fmla="*/ 304165 h 2423795"/>
              <a:gd name="connisteX15" fmla="*/ 2190750 w 8033385"/>
              <a:gd name="connsiteY15" fmla="*/ 0 h 2423795"/>
              <a:gd name="connisteX16" fmla="*/ 2555875 w 8033385"/>
              <a:gd name="connsiteY16" fmla="*/ 253365 h 2423795"/>
              <a:gd name="connisteX17" fmla="*/ 2555875 w 8033385"/>
              <a:gd name="connsiteY17" fmla="*/ 932815 h 2423795"/>
              <a:gd name="connisteX18" fmla="*/ 2799715 w 8033385"/>
              <a:gd name="connsiteY18" fmla="*/ 932815 h 2423795"/>
              <a:gd name="connisteX19" fmla="*/ 2799715 w 8033385"/>
              <a:gd name="connsiteY19" fmla="*/ 496570 h 2423795"/>
              <a:gd name="connisteX20" fmla="*/ 3316605 w 8033385"/>
              <a:gd name="connsiteY20" fmla="*/ 486410 h 2423795"/>
              <a:gd name="connisteX21" fmla="*/ 3306445 w 8033385"/>
              <a:gd name="connsiteY21" fmla="*/ 375285 h 2423795"/>
              <a:gd name="connisteX22" fmla="*/ 3621405 w 8033385"/>
              <a:gd name="connsiteY22" fmla="*/ 375285 h 2423795"/>
              <a:gd name="connisteX23" fmla="*/ 3611245 w 8033385"/>
              <a:gd name="connsiteY23" fmla="*/ 1541780 h 2423795"/>
              <a:gd name="connisteX24" fmla="*/ 3935730 w 8033385"/>
              <a:gd name="connsiteY24" fmla="*/ 1551940 h 2423795"/>
              <a:gd name="connisteX25" fmla="*/ 3935730 w 8033385"/>
              <a:gd name="connsiteY25" fmla="*/ 791210 h 2423795"/>
              <a:gd name="connisteX26" fmla="*/ 4442460 w 8033385"/>
              <a:gd name="connsiteY26" fmla="*/ 800735 h 2423795"/>
              <a:gd name="connisteX27" fmla="*/ 4442460 w 8033385"/>
              <a:gd name="connsiteY27" fmla="*/ 1937385 h 2423795"/>
              <a:gd name="connisteX28" fmla="*/ 4665980 w 8033385"/>
              <a:gd name="connsiteY28" fmla="*/ 1937385 h 2423795"/>
              <a:gd name="connisteX29" fmla="*/ 4655820 w 8033385"/>
              <a:gd name="connsiteY29" fmla="*/ 638810 h 2423795"/>
              <a:gd name="connisteX30" fmla="*/ 5233670 w 8033385"/>
              <a:gd name="connsiteY30" fmla="*/ 445770 h 2423795"/>
              <a:gd name="connisteX31" fmla="*/ 5528310 w 8033385"/>
              <a:gd name="connsiteY31" fmla="*/ 445770 h 2423795"/>
              <a:gd name="connisteX32" fmla="*/ 5528310 w 8033385"/>
              <a:gd name="connsiteY32" fmla="*/ 1825625 h 2423795"/>
              <a:gd name="connisteX33" fmla="*/ 5690235 w 8033385"/>
              <a:gd name="connsiteY33" fmla="*/ 1815465 h 2423795"/>
              <a:gd name="connisteX34" fmla="*/ 5690235 w 8033385"/>
              <a:gd name="connsiteY34" fmla="*/ 1693545 h 2423795"/>
              <a:gd name="connisteX35" fmla="*/ 6024880 w 8033385"/>
              <a:gd name="connsiteY35" fmla="*/ 1673225 h 2423795"/>
              <a:gd name="connisteX36" fmla="*/ 6055360 w 8033385"/>
              <a:gd name="connsiteY36" fmla="*/ 699770 h 2423795"/>
              <a:gd name="connisteX37" fmla="*/ 6532245 w 8033385"/>
              <a:gd name="connsiteY37" fmla="*/ 253365 h 2423795"/>
              <a:gd name="connisteX38" fmla="*/ 6968490 w 8033385"/>
              <a:gd name="connsiteY38" fmla="*/ 659130 h 2423795"/>
              <a:gd name="connisteX39" fmla="*/ 6958330 w 8033385"/>
              <a:gd name="connsiteY39" fmla="*/ 1115695 h 2423795"/>
              <a:gd name="connisteX40" fmla="*/ 7292975 w 8033385"/>
              <a:gd name="connsiteY40" fmla="*/ 1115695 h 2423795"/>
              <a:gd name="connisteX41" fmla="*/ 7292975 w 8033385"/>
              <a:gd name="connsiteY41" fmla="*/ 993775 h 2423795"/>
              <a:gd name="connisteX42" fmla="*/ 7292975 w 8033385"/>
              <a:gd name="connsiteY42" fmla="*/ 871855 h 2423795"/>
              <a:gd name="connisteX43" fmla="*/ 7292975 w 8033385"/>
              <a:gd name="connsiteY43" fmla="*/ 760730 h 2423795"/>
              <a:gd name="connisteX44" fmla="*/ 7292975 w 8033385"/>
              <a:gd name="connsiteY44" fmla="*/ 638810 h 2423795"/>
              <a:gd name="connisteX45" fmla="*/ 7292975 w 8033385"/>
              <a:gd name="connsiteY45" fmla="*/ 567690 h 2423795"/>
              <a:gd name="connisteX46" fmla="*/ 7292975 w 8033385"/>
              <a:gd name="connsiteY46" fmla="*/ 486410 h 2423795"/>
              <a:gd name="connisteX47" fmla="*/ 7292975 w 8033385"/>
              <a:gd name="connsiteY47" fmla="*/ 405765 h 2423795"/>
              <a:gd name="connisteX48" fmla="*/ 7292975 w 8033385"/>
              <a:gd name="connsiteY48" fmla="*/ 324485 h 2423795"/>
              <a:gd name="connisteX49" fmla="*/ 7292975 w 8033385"/>
              <a:gd name="connsiteY49" fmla="*/ 80645 h 2423795"/>
              <a:gd name="connisteX50" fmla="*/ 7374255 w 8033385"/>
              <a:gd name="connsiteY50" fmla="*/ 80645 h 2423795"/>
              <a:gd name="connisteX51" fmla="*/ 7475220 w 8033385"/>
              <a:gd name="connsiteY51" fmla="*/ 80645 h 2423795"/>
              <a:gd name="connisteX52" fmla="*/ 7566660 w 8033385"/>
              <a:gd name="connsiteY52" fmla="*/ 80645 h 2423795"/>
              <a:gd name="connisteX53" fmla="*/ 7647940 w 8033385"/>
              <a:gd name="connsiteY53" fmla="*/ 80645 h 2423795"/>
              <a:gd name="connisteX54" fmla="*/ 7719060 w 8033385"/>
              <a:gd name="connsiteY54" fmla="*/ 80645 h 2423795"/>
              <a:gd name="connisteX55" fmla="*/ 7790180 w 8033385"/>
              <a:gd name="connsiteY55" fmla="*/ 100965 h 2423795"/>
              <a:gd name="connisteX56" fmla="*/ 8033385 w 8033385"/>
              <a:gd name="connsiteY56" fmla="*/ 243205 h 2423795"/>
              <a:gd name="connisteX57" fmla="*/ 8033385 w 8033385"/>
              <a:gd name="connsiteY57" fmla="*/ 2423795 h 2423795"/>
              <a:gd name="connisteX58" fmla="*/ 0 w 8033385"/>
              <a:gd name="connsiteY58" fmla="*/ 2362835 h 2423795"/>
              <a:gd name="connisteX59" fmla="*/ 10160 w 8033385"/>
              <a:gd name="connsiteY59" fmla="*/ 243205 h 2423795"/>
              <a:gd name="connisteX60" fmla="*/ 415925 w 8033385"/>
              <a:gd name="connsiteY60" fmla="*/ 263525 h 242379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</a:cxnLst>
            <a:rect l="l" t="t" r="r" b="b"/>
            <a:pathLst>
              <a:path w="8033385" h="2423795">
                <a:moveTo>
                  <a:pt x="415925" y="263525"/>
                </a:moveTo>
                <a:lnTo>
                  <a:pt x="608330" y="263525"/>
                </a:lnTo>
                <a:lnTo>
                  <a:pt x="588010" y="912495"/>
                </a:lnTo>
                <a:lnTo>
                  <a:pt x="862330" y="912495"/>
                </a:lnTo>
                <a:lnTo>
                  <a:pt x="872490" y="506730"/>
                </a:lnTo>
                <a:lnTo>
                  <a:pt x="1541780" y="516890"/>
                </a:lnTo>
                <a:lnTo>
                  <a:pt x="1521460" y="902335"/>
                </a:lnTo>
                <a:lnTo>
                  <a:pt x="1724025" y="902335"/>
                </a:lnTo>
                <a:lnTo>
                  <a:pt x="1724025" y="810895"/>
                </a:lnTo>
                <a:lnTo>
                  <a:pt x="1724025" y="669290"/>
                </a:lnTo>
                <a:lnTo>
                  <a:pt x="1724025" y="598170"/>
                </a:lnTo>
                <a:lnTo>
                  <a:pt x="1724025" y="527050"/>
                </a:lnTo>
                <a:lnTo>
                  <a:pt x="1724025" y="445770"/>
                </a:lnTo>
                <a:lnTo>
                  <a:pt x="1724025" y="375285"/>
                </a:lnTo>
                <a:lnTo>
                  <a:pt x="1714500" y="304165"/>
                </a:lnTo>
                <a:lnTo>
                  <a:pt x="2190750" y="0"/>
                </a:lnTo>
                <a:lnTo>
                  <a:pt x="2555875" y="253365"/>
                </a:lnTo>
                <a:lnTo>
                  <a:pt x="2555875" y="932815"/>
                </a:lnTo>
                <a:lnTo>
                  <a:pt x="2799715" y="932815"/>
                </a:lnTo>
                <a:lnTo>
                  <a:pt x="2799715" y="496570"/>
                </a:lnTo>
                <a:lnTo>
                  <a:pt x="3316605" y="486410"/>
                </a:lnTo>
                <a:lnTo>
                  <a:pt x="3306445" y="375285"/>
                </a:lnTo>
                <a:lnTo>
                  <a:pt x="3621405" y="375285"/>
                </a:lnTo>
                <a:lnTo>
                  <a:pt x="3611245" y="1541780"/>
                </a:lnTo>
                <a:lnTo>
                  <a:pt x="3935730" y="1551940"/>
                </a:lnTo>
                <a:lnTo>
                  <a:pt x="3935730" y="791210"/>
                </a:lnTo>
                <a:lnTo>
                  <a:pt x="4442460" y="800735"/>
                </a:lnTo>
                <a:lnTo>
                  <a:pt x="4442460" y="1937385"/>
                </a:lnTo>
                <a:lnTo>
                  <a:pt x="4665980" y="1937385"/>
                </a:lnTo>
                <a:lnTo>
                  <a:pt x="4655820" y="638810"/>
                </a:lnTo>
                <a:lnTo>
                  <a:pt x="5233670" y="445770"/>
                </a:lnTo>
                <a:lnTo>
                  <a:pt x="5528310" y="445770"/>
                </a:lnTo>
                <a:lnTo>
                  <a:pt x="5528310" y="1825625"/>
                </a:lnTo>
                <a:lnTo>
                  <a:pt x="5690235" y="1815465"/>
                </a:lnTo>
                <a:lnTo>
                  <a:pt x="5690235" y="1693545"/>
                </a:lnTo>
                <a:lnTo>
                  <a:pt x="6024880" y="1673225"/>
                </a:lnTo>
                <a:lnTo>
                  <a:pt x="6055360" y="699770"/>
                </a:lnTo>
                <a:lnTo>
                  <a:pt x="6532245" y="253365"/>
                </a:lnTo>
                <a:lnTo>
                  <a:pt x="6968490" y="659130"/>
                </a:lnTo>
                <a:lnTo>
                  <a:pt x="6958330" y="1115695"/>
                </a:lnTo>
                <a:lnTo>
                  <a:pt x="7292975" y="1115695"/>
                </a:lnTo>
                <a:lnTo>
                  <a:pt x="7292975" y="993775"/>
                </a:lnTo>
                <a:lnTo>
                  <a:pt x="7292975" y="871855"/>
                </a:lnTo>
                <a:lnTo>
                  <a:pt x="7292975" y="760730"/>
                </a:lnTo>
                <a:lnTo>
                  <a:pt x="7292975" y="638810"/>
                </a:lnTo>
                <a:lnTo>
                  <a:pt x="7292975" y="567690"/>
                </a:lnTo>
                <a:lnTo>
                  <a:pt x="7292975" y="486410"/>
                </a:lnTo>
                <a:lnTo>
                  <a:pt x="7292975" y="405765"/>
                </a:lnTo>
                <a:lnTo>
                  <a:pt x="7292975" y="324485"/>
                </a:lnTo>
                <a:lnTo>
                  <a:pt x="7292975" y="80645"/>
                </a:lnTo>
                <a:lnTo>
                  <a:pt x="7374255" y="80645"/>
                </a:lnTo>
                <a:lnTo>
                  <a:pt x="7475220" y="80645"/>
                </a:lnTo>
                <a:lnTo>
                  <a:pt x="7566660" y="80645"/>
                </a:lnTo>
                <a:lnTo>
                  <a:pt x="7647940" y="80645"/>
                </a:lnTo>
                <a:lnTo>
                  <a:pt x="7719060" y="80645"/>
                </a:lnTo>
                <a:lnTo>
                  <a:pt x="7790180" y="100965"/>
                </a:lnTo>
                <a:lnTo>
                  <a:pt x="8033385" y="243205"/>
                </a:lnTo>
                <a:lnTo>
                  <a:pt x="8033385" y="2423795"/>
                </a:lnTo>
                <a:lnTo>
                  <a:pt x="0" y="2362835"/>
                </a:lnTo>
                <a:lnTo>
                  <a:pt x="10160" y="243205"/>
                </a:lnTo>
                <a:lnTo>
                  <a:pt x="415925" y="2635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1440" y="2656205"/>
            <a:ext cx="6199505" cy="3615690"/>
          </a:xfrm>
          <a:custGeom>
            <a:avLst/>
            <a:gdLst>
              <a:gd name="connisteX0" fmla="*/ 415925 w 8033385"/>
              <a:gd name="connsiteY0" fmla="*/ 263525 h 2423795"/>
              <a:gd name="connisteX1" fmla="*/ 608330 w 8033385"/>
              <a:gd name="connsiteY1" fmla="*/ 263525 h 2423795"/>
              <a:gd name="connisteX2" fmla="*/ 588010 w 8033385"/>
              <a:gd name="connsiteY2" fmla="*/ 912495 h 2423795"/>
              <a:gd name="connisteX3" fmla="*/ 862330 w 8033385"/>
              <a:gd name="connsiteY3" fmla="*/ 912495 h 2423795"/>
              <a:gd name="connisteX4" fmla="*/ 872490 w 8033385"/>
              <a:gd name="connsiteY4" fmla="*/ 506730 h 2423795"/>
              <a:gd name="connisteX5" fmla="*/ 1541780 w 8033385"/>
              <a:gd name="connsiteY5" fmla="*/ 516890 h 2423795"/>
              <a:gd name="connisteX6" fmla="*/ 1521460 w 8033385"/>
              <a:gd name="connsiteY6" fmla="*/ 902335 h 2423795"/>
              <a:gd name="connisteX7" fmla="*/ 1724025 w 8033385"/>
              <a:gd name="connsiteY7" fmla="*/ 902335 h 2423795"/>
              <a:gd name="connisteX8" fmla="*/ 1724025 w 8033385"/>
              <a:gd name="connsiteY8" fmla="*/ 810895 h 2423795"/>
              <a:gd name="connisteX9" fmla="*/ 1724025 w 8033385"/>
              <a:gd name="connsiteY9" fmla="*/ 669290 h 2423795"/>
              <a:gd name="connisteX10" fmla="*/ 1724025 w 8033385"/>
              <a:gd name="connsiteY10" fmla="*/ 598170 h 2423795"/>
              <a:gd name="connisteX11" fmla="*/ 1724025 w 8033385"/>
              <a:gd name="connsiteY11" fmla="*/ 527050 h 2423795"/>
              <a:gd name="connisteX12" fmla="*/ 1724025 w 8033385"/>
              <a:gd name="connsiteY12" fmla="*/ 445770 h 2423795"/>
              <a:gd name="connisteX13" fmla="*/ 1724025 w 8033385"/>
              <a:gd name="connsiteY13" fmla="*/ 375285 h 2423795"/>
              <a:gd name="connisteX14" fmla="*/ 1714500 w 8033385"/>
              <a:gd name="connsiteY14" fmla="*/ 304165 h 2423795"/>
              <a:gd name="connisteX15" fmla="*/ 2190750 w 8033385"/>
              <a:gd name="connsiteY15" fmla="*/ 0 h 2423795"/>
              <a:gd name="connisteX16" fmla="*/ 2555875 w 8033385"/>
              <a:gd name="connsiteY16" fmla="*/ 253365 h 2423795"/>
              <a:gd name="connisteX17" fmla="*/ 2555875 w 8033385"/>
              <a:gd name="connsiteY17" fmla="*/ 932815 h 2423795"/>
              <a:gd name="connisteX18" fmla="*/ 2799715 w 8033385"/>
              <a:gd name="connsiteY18" fmla="*/ 932815 h 2423795"/>
              <a:gd name="connisteX19" fmla="*/ 2799715 w 8033385"/>
              <a:gd name="connsiteY19" fmla="*/ 496570 h 2423795"/>
              <a:gd name="connisteX20" fmla="*/ 3316605 w 8033385"/>
              <a:gd name="connsiteY20" fmla="*/ 486410 h 2423795"/>
              <a:gd name="connisteX21" fmla="*/ 3306445 w 8033385"/>
              <a:gd name="connsiteY21" fmla="*/ 375285 h 2423795"/>
              <a:gd name="connisteX22" fmla="*/ 3621405 w 8033385"/>
              <a:gd name="connsiteY22" fmla="*/ 375285 h 2423795"/>
              <a:gd name="connisteX23" fmla="*/ 3611245 w 8033385"/>
              <a:gd name="connsiteY23" fmla="*/ 1541780 h 2423795"/>
              <a:gd name="connisteX24" fmla="*/ 3935730 w 8033385"/>
              <a:gd name="connsiteY24" fmla="*/ 1551940 h 2423795"/>
              <a:gd name="connisteX25" fmla="*/ 3935730 w 8033385"/>
              <a:gd name="connsiteY25" fmla="*/ 791210 h 2423795"/>
              <a:gd name="connisteX26" fmla="*/ 4442460 w 8033385"/>
              <a:gd name="connsiteY26" fmla="*/ 800735 h 2423795"/>
              <a:gd name="connisteX27" fmla="*/ 4442460 w 8033385"/>
              <a:gd name="connsiteY27" fmla="*/ 1937385 h 2423795"/>
              <a:gd name="connisteX28" fmla="*/ 4665980 w 8033385"/>
              <a:gd name="connsiteY28" fmla="*/ 1937385 h 2423795"/>
              <a:gd name="connisteX29" fmla="*/ 4655820 w 8033385"/>
              <a:gd name="connsiteY29" fmla="*/ 638810 h 2423795"/>
              <a:gd name="connisteX30" fmla="*/ 5233670 w 8033385"/>
              <a:gd name="connsiteY30" fmla="*/ 445770 h 2423795"/>
              <a:gd name="connisteX31" fmla="*/ 5528310 w 8033385"/>
              <a:gd name="connsiteY31" fmla="*/ 445770 h 2423795"/>
              <a:gd name="connisteX32" fmla="*/ 5528310 w 8033385"/>
              <a:gd name="connsiteY32" fmla="*/ 1825625 h 2423795"/>
              <a:gd name="connisteX33" fmla="*/ 5690235 w 8033385"/>
              <a:gd name="connsiteY33" fmla="*/ 1815465 h 2423795"/>
              <a:gd name="connisteX34" fmla="*/ 5690235 w 8033385"/>
              <a:gd name="connsiteY34" fmla="*/ 1693545 h 2423795"/>
              <a:gd name="connisteX35" fmla="*/ 6024880 w 8033385"/>
              <a:gd name="connsiteY35" fmla="*/ 1673225 h 2423795"/>
              <a:gd name="connisteX36" fmla="*/ 6055360 w 8033385"/>
              <a:gd name="connsiteY36" fmla="*/ 699770 h 2423795"/>
              <a:gd name="connisteX37" fmla="*/ 6532245 w 8033385"/>
              <a:gd name="connsiteY37" fmla="*/ 253365 h 2423795"/>
              <a:gd name="connisteX38" fmla="*/ 6968490 w 8033385"/>
              <a:gd name="connsiteY38" fmla="*/ 659130 h 2423795"/>
              <a:gd name="connisteX39" fmla="*/ 6958330 w 8033385"/>
              <a:gd name="connsiteY39" fmla="*/ 1115695 h 2423795"/>
              <a:gd name="connisteX40" fmla="*/ 7292975 w 8033385"/>
              <a:gd name="connsiteY40" fmla="*/ 1115695 h 2423795"/>
              <a:gd name="connisteX41" fmla="*/ 7292975 w 8033385"/>
              <a:gd name="connsiteY41" fmla="*/ 993775 h 2423795"/>
              <a:gd name="connisteX42" fmla="*/ 7292975 w 8033385"/>
              <a:gd name="connsiteY42" fmla="*/ 871855 h 2423795"/>
              <a:gd name="connisteX43" fmla="*/ 7292975 w 8033385"/>
              <a:gd name="connsiteY43" fmla="*/ 760730 h 2423795"/>
              <a:gd name="connisteX44" fmla="*/ 7292975 w 8033385"/>
              <a:gd name="connsiteY44" fmla="*/ 638810 h 2423795"/>
              <a:gd name="connisteX45" fmla="*/ 7292975 w 8033385"/>
              <a:gd name="connsiteY45" fmla="*/ 567690 h 2423795"/>
              <a:gd name="connisteX46" fmla="*/ 7292975 w 8033385"/>
              <a:gd name="connsiteY46" fmla="*/ 486410 h 2423795"/>
              <a:gd name="connisteX47" fmla="*/ 7292975 w 8033385"/>
              <a:gd name="connsiteY47" fmla="*/ 405765 h 2423795"/>
              <a:gd name="connisteX48" fmla="*/ 7292975 w 8033385"/>
              <a:gd name="connsiteY48" fmla="*/ 324485 h 2423795"/>
              <a:gd name="connisteX49" fmla="*/ 7292975 w 8033385"/>
              <a:gd name="connsiteY49" fmla="*/ 80645 h 2423795"/>
              <a:gd name="connisteX50" fmla="*/ 7374255 w 8033385"/>
              <a:gd name="connsiteY50" fmla="*/ 80645 h 2423795"/>
              <a:gd name="connisteX51" fmla="*/ 7475220 w 8033385"/>
              <a:gd name="connsiteY51" fmla="*/ 80645 h 2423795"/>
              <a:gd name="connisteX52" fmla="*/ 7566660 w 8033385"/>
              <a:gd name="connsiteY52" fmla="*/ 80645 h 2423795"/>
              <a:gd name="connisteX53" fmla="*/ 7647940 w 8033385"/>
              <a:gd name="connsiteY53" fmla="*/ 80645 h 2423795"/>
              <a:gd name="connisteX54" fmla="*/ 7719060 w 8033385"/>
              <a:gd name="connsiteY54" fmla="*/ 80645 h 2423795"/>
              <a:gd name="connisteX55" fmla="*/ 7790180 w 8033385"/>
              <a:gd name="connsiteY55" fmla="*/ 100965 h 2423795"/>
              <a:gd name="connisteX56" fmla="*/ 8033385 w 8033385"/>
              <a:gd name="connsiteY56" fmla="*/ 243205 h 2423795"/>
              <a:gd name="connisteX57" fmla="*/ 8033385 w 8033385"/>
              <a:gd name="connsiteY57" fmla="*/ 2423795 h 2423795"/>
              <a:gd name="connisteX58" fmla="*/ 0 w 8033385"/>
              <a:gd name="connsiteY58" fmla="*/ 2362835 h 2423795"/>
              <a:gd name="connisteX59" fmla="*/ 10160 w 8033385"/>
              <a:gd name="connsiteY59" fmla="*/ 243205 h 2423795"/>
              <a:gd name="connisteX60" fmla="*/ 415925 w 8033385"/>
              <a:gd name="connsiteY60" fmla="*/ 263525 h 242379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</a:cxnLst>
            <a:rect l="l" t="t" r="r" b="b"/>
            <a:pathLst>
              <a:path w="8033385" h="2423795">
                <a:moveTo>
                  <a:pt x="415925" y="263525"/>
                </a:moveTo>
                <a:lnTo>
                  <a:pt x="608330" y="263525"/>
                </a:lnTo>
                <a:lnTo>
                  <a:pt x="588010" y="912495"/>
                </a:lnTo>
                <a:lnTo>
                  <a:pt x="862330" y="912495"/>
                </a:lnTo>
                <a:lnTo>
                  <a:pt x="872490" y="506730"/>
                </a:lnTo>
                <a:lnTo>
                  <a:pt x="1541780" y="516890"/>
                </a:lnTo>
                <a:lnTo>
                  <a:pt x="1521460" y="902335"/>
                </a:lnTo>
                <a:lnTo>
                  <a:pt x="1724025" y="902335"/>
                </a:lnTo>
                <a:lnTo>
                  <a:pt x="1724025" y="810895"/>
                </a:lnTo>
                <a:lnTo>
                  <a:pt x="1724025" y="669290"/>
                </a:lnTo>
                <a:lnTo>
                  <a:pt x="1724025" y="598170"/>
                </a:lnTo>
                <a:lnTo>
                  <a:pt x="1724025" y="527050"/>
                </a:lnTo>
                <a:lnTo>
                  <a:pt x="1724025" y="445770"/>
                </a:lnTo>
                <a:lnTo>
                  <a:pt x="1724025" y="375285"/>
                </a:lnTo>
                <a:lnTo>
                  <a:pt x="1714500" y="304165"/>
                </a:lnTo>
                <a:lnTo>
                  <a:pt x="2190750" y="0"/>
                </a:lnTo>
                <a:lnTo>
                  <a:pt x="2555875" y="253365"/>
                </a:lnTo>
                <a:lnTo>
                  <a:pt x="2555875" y="932815"/>
                </a:lnTo>
                <a:lnTo>
                  <a:pt x="2799715" y="932815"/>
                </a:lnTo>
                <a:lnTo>
                  <a:pt x="2799715" y="496570"/>
                </a:lnTo>
                <a:lnTo>
                  <a:pt x="3316605" y="486410"/>
                </a:lnTo>
                <a:lnTo>
                  <a:pt x="3306445" y="375285"/>
                </a:lnTo>
                <a:lnTo>
                  <a:pt x="3621405" y="375285"/>
                </a:lnTo>
                <a:lnTo>
                  <a:pt x="3611245" y="1541780"/>
                </a:lnTo>
                <a:lnTo>
                  <a:pt x="3935730" y="1551940"/>
                </a:lnTo>
                <a:lnTo>
                  <a:pt x="3935730" y="791210"/>
                </a:lnTo>
                <a:lnTo>
                  <a:pt x="4442460" y="800735"/>
                </a:lnTo>
                <a:lnTo>
                  <a:pt x="4442460" y="1937385"/>
                </a:lnTo>
                <a:lnTo>
                  <a:pt x="4665980" y="1937385"/>
                </a:lnTo>
                <a:lnTo>
                  <a:pt x="4655820" y="638810"/>
                </a:lnTo>
                <a:lnTo>
                  <a:pt x="5233670" y="445770"/>
                </a:lnTo>
                <a:lnTo>
                  <a:pt x="5528310" y="445770"/>
                </a:lnTo>
                <a:lnTo>
                  <a:pt x="5528310" y="1825625"/>
                </a:lnTo>
                <a:lnTo>
                  <a:pt x="5690235" y="1815465"/>
                </a:lnTo>
                <a:lnTo>
                  <a:pt x="5690235" y="1693545"/>
                </a:lnTo>
                <a:lnTo>
                  <a:pt x="6024880" y="1673225"/>
                </a:lnTo>
                <a:lnTo>
                  <a:pt x="6055360" y="699770"/>
                </a:lnTo>
                <a:lnTo>
                  <a:pt x="6532245" y="253365"/>
                </a:lnTo>
                <a:lnTo>
                  <a:pt x="6968490" y="659130"/>
                </a:lnTo>
                <a:lnTo>
                  <a:pt x="6958330" y="1115695"/>
                </a:lnTo>
                <a:lnTo>
                  <a:pt x="7292975" y="1115695"/>
                </a:lnTo>
                <a:lnTo>
                  <a:pt x="7292975" y="993775"/>
                </a:lnTo>
                <a:lnTo>
                  <a:pt x="7292975" y="871855"/>
                </a:lnTo>
                <a:lnTo>
                  <a:pt x="7292975" y="760730"/>
                </a:lnTo>
                <a:lnTo>
                  <a:pt x="7292975" y="638810"/>
                </a:lnTo>
                <a:lnTo>
                  <a:pt x="7292975" y="567690"/>
                </a:lnTo>
                <a:lnTo>
                  <a:pt x="7292975" y="486410"/>
                </a:lnTo>
                <a:lnTo>
                  <a:pt x="7292975" y="405765"/>
                </a:lnTo>
                <a:lnTo>
                  <a:pt x="7292975" y="324485"/>
                </a:lnTo>
                <a:lnTo>
                  <a:pt x="7292975" y="80645"/>
                </a:lnTo>
                <a:lnTo>
                  <a:pt x="7374255" y="80645"/>
                </a:lnTo>
                <a:lnTo>
                  <a:pt x="7475220" y="80645"/>
                </a:lnTo>
                <a:lnTo>
                  <a:pt x="7566660" y="80645"/>
                </a:lnTo>
                <a:lnTo>
                  <a:pt x="7647940" y="80645"/>
                </a:lnTo>
                <a:lnTo>
                  <a:pt x="7719060" y="80645"/>
                </a:lnTo>
                <a:lnTo>
                  <a:pt x="7790180" y="100965"/>
                </a:lnTo>
                <a:lnTo>
                  <a:pt x="8033385" y="243205"/>
                </a:lnTo>
                <a:lnTo>
                  <a:pt x="8033385" y="2423795"/>
                </a:lnTo>
                <a:lnTo>
                  <a:pt x="0" y="2362835"/>
                </a:lnTo>
                <a:lnTo>
                  <a:pt x="10160" y="243205"/>
                </a:lnTo>
                <a:lnTo>
                  <a:pt x="415925" y="2635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-15875" y="5862955"/>
            <a:ext cx="12205335" cy="993140"/>
            <a:chOff x="-25" y="9233"/>
            <a:chExt cx="19221" cy="1564"/>
          </a:xfrm>
        </p:grpSpPr>
        <p:sp>
          <p:nvSpPr>
            <p:cNvPr id="13" name="矩形 12"/>
            <p:cNvSpPr/>
            <p:nvPr/>
          </p:nvSpPr>
          <p:spPr>
            <a:xfrm>
              <a:off x="-18" y="9233"/>
              <a:ext cx="19215" cy="1565"/>
            </a:xfrm>
            <a:prstGeom prst="rect">
              <a:avLst/>
            </a:prstGeom>
            <a:solidFill>
              <a:srgbClr val="7378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6532" y="9697"/>
              <a:ext cx="1900" cy="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3042" y="9697"/>
              <a:ext cx="1900" cy="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9552" y="9697"/>
              <a:ext cx="1900" cy="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062" y="9697"/>
              <a:ext cx="1900" cy="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2572" y="9697"/>
              <a:ext cx="1900" cy="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-25" y="9697"/>
              <a:ext cx="1007" cy="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27" name="图片 26" descr="fire-truck-6315761_960_720"/>
          <p:cNvPicPr>
            <a:picLocks noChangeAspect="true"/>
          </p:cNvPicPr>
          <p:nvPr/>
        </p:nvPicPr>
        <p:blipFill>
          <a:blip r:embed="rId1"/>
          <a:stretch>
            <a:fillRect/>
          </a:stretch>
        </p:blipFill>
        <p:spPr>
          <a:xfrm flipH="true">
            <a:off x="542290" y="4099560"/>
            <a:ext cx="3523615" cy="2584450"/>
          </a:xfrm>
          <a:prstGeom prst="rect">
            <a:avLst/>
          </a:prstGeom>
        </p:spPr>
      </p:pic>
      <p:pic>
        <p:nvPicPr>
          <p:cNvPr id="28" name="图片 27" descr="手绘消防员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3535045" y="3726815"/>
            <a:ext cx="2835910" cy="2957195"/>
          </a:xfrm>
          <a:prstGeom prst="rect">
            <a:avLst/>
          </a:prstGeom>
        </p:spPr>
      </p:pic>
      <p:sp>
        <p:nvSpPr>
          <p:cNvPr id="36" name="文本框 35"/>
          <p:cNvSpPr txBox="true"/>
          <p:nvPr/>
        </p:nvSpPr>
        <p:spPr>
          <a:xfrm>
            <a:off x="2457450" y="547370"/>
            <a:ext cx="703072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大黑简" panose="02010600000101010101" charset="-122"/>
                <a:ea typeface="汉仪大黑简" panose="02010600000101010101" charset="-122"/>
                <a:cs typeface="汉仪大黑简" panose="02010600000101010101" charset="-122"/>
              </a:rPr>
              <a:t>解决这些问题需要政府、社区、物业和公众的共同努力，通过加强法律法规的宣传和执行、明确管理责任、提高公众意识、改善停车设施等措施，共同维护消防通道的畅通。</a:t>
            </a:r>
            <a:endParaRPr lang="zh-CN" altLang="en-US" sz="24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大黑简" panose="02010600000101010101" charset="-122"/>
              <a:ea typeface="汉仪大黑简" panose="02010600000101010101" charset="-122"/>
              <a:cs typeface="汉仪大黑简" panose="0201060000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10A0B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96215" y="225425"/>
            <a:ext cx="11799570" cy="54629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-15875" y="5862955"/>
            <a:ext cx="12205335" cy="993140"/>
            <a:chOff x="-25" y="9233"/>
            <a:chExt cx="19221" cy="1564"/>
          </a:xfrm>
        </p:grpSpPr>
        <p:sp>
          <p:nvSpPr>
            <p:cNvPr id="13" name="矩形 12"/>
            <p:cNvSpPr/>
            <p:nvPr/>
          </p:nvSpPr>
          <p:spPr>
            <a:xfrm>
              <a:off x="-18" y="9233"/>
              <a:ext cx="19215" cy="1565"/>
            </a:xfrm>
            <a:prstGeom prst="rect">
              <a:avLst/>
            </a:prstGeom>
            <a:solidFill>
              <a:srgbClr val="7378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6532" y="9697"/>
              <a:ext cx="1900" cy="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3042" y="9697"/>
              <a:ext cx="1900" cy="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9552" y="9697"/>
              <a:ext cx="1900" cy="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062" y="9697"/>
              <a:ext cx="1900" cy="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2572" y="9697"/>
              <a:ext cx="1900" cy="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-25" y="9697"/>
              <a:ext cx="1007" cy="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27" name="图片 26" descr="fire-truck-6315761_960_720"/>
          <p:cNvPicPr>
            <a:picLocks noChangeAspect="true"/>
          </p:cNvPicPr>
          <p:nvPr/>
        </p:nvPicPr>
        <p:blipFill>
          <a:blip r:embed="rId1"/>
          <a:stretch>
            <a:fillRect/>
          </a:stretch>
        </p:blipFill>
        <p:spPr>
          <a:xfrm flipH="true">
            <a:off x="542290" y="4705350"/>
            <a:ext cx="2697480" cy="1978660"/>
          </a:xfrm>
          <a:prstGeom prst="rect">
            <a:avLst/>
          </a:prstGeom>
        </p:spPr>
      </p:pic>
      <p:pic>
        <p:nvPicPr>
          <p:cNvPr id="28" name="图片 27" descr="手绘消防员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2839720" y="4359275"/>
            <a:ext cx="2171065" cy="2264410"/>
          </a:xfrm>
          <a:prstGeom prst="rect">
            <a:avLst/>
          </a:prstGeom>
        </p:spPr>
      </p:pic>
      <p:sp>
        <p:nvSpPr>
          <p:cNvPr id="36" name="文本框 35"/>
          <p:cNvSpPr txBox="true"/>
          <p:nvPr/>
        </p:nvSpPr>
        <p:spPr>
          <a:xfrm>
            <a:off x="1833245" y="2235835"/>
            <a:ext cx="24695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800">
                <a:solidFill>
                  <a:schemeClr val="tx1"/>
                </a:solidFill>
                <a:effectLst/>
                <a:latin typeface="汉仪大黑简" panose="02010600000101010101" charset="-122"/>
                <a:ea typeface="汉仪大黑简" panose="02010600000101010101" charset="-122"/>
                <a:cs typeface="汉仪大黑" panose="01010104010101010101" charset="-122"/>
              </a:rPr>
              <a:t>文号与标题</a:t>
            </a:r>
            <a:endParaRPr lang="zh-CN" altLang="en-US" sz="2800">
              <a:solidFill>
                <a:schemeClr val="tx1"/>
              </a:solidFill>
              <a:effectLst/>
              <a:latin typeface="汉仪大黑简" panose="02010600000101010101" charset="-122"/>
              <a:ea typeface="汉仪大黑简" panose="02010600000101010101" charset="-122"/>
              <a:cs typeface="汉仪大黑" panose="01010104010101010101" charset="-122"/>
            </a:endParaRPr>
          </a:p>
        </p:txBody>
      </p:sp>
      <p:sp>
        <p:nvSpPr>
          <p:cNvPr id="3" name="文本框 2"/>
          <p:cNvSpPr txBox="true"/>
          <p:nvPr/>
        </p:nvSpPr>
        <p:spPr>
          <a:xfrm>
            <a:off x="1633220" y="3041650"/>
            <a:ext cx="283146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altLang="zh-CN" sz="3000">
                <a:solidFill>
                  <a:schemeClr val="tx1"/>
                </a:solidFill>
                <a:effectLst/>
                <a:latin typeface="汉仪大黑简" panose="02010600000101010101" charset="-122"/>
                <a:ea typeface="汉仪大黑简" panose="02010600000101010101" charset="-122"/>
                <a:cs typeface="汉仪大黑" panose="01010104010101010101" charset="-122"/>
              </a:rPr>
              <a:t>CONTENTS</a:t>
            </a:r>
            <a:endParaRPr lang="en-US" altLang="zh-CN" sz="3000">
              <a:solidFill>
                <a:schemeClr val="tx1"/>
              </a:solidFill>
              <a:effectLst/>
              <a:latin typeface="汉仪大黑简" panose="02010600000101010101" charset="-122"/>
              <a:ea typeface="汉仪大黑简" panose="02010600000101010101" charset="-122"/>
              <a:cs typeface="汉仪大黑" panose="0101010401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64860" y="1127760"/>
            <a:ext cx="643255" cy="643255"/>
          </a:xfrm>
          <a:prstGeom prst="rect">
            <a:avLst/>
          </a:prstGeom>
          <a:noFill/>
          <a:ln w="25400">
            <a:solidFill>
              <a:srgbClr val="C10A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000">
                <a:solidFill>
                  <a:schemeClr val="tx1"/>
                </a:solidFill>
                <a:latin typeface="汉仪大黑简" panose="02010600000101010101" charset="-122"/>
                <a:ea typeface="汉仪大黑简" panose="02010600000101010101" charset="-122"/>
              </a:rPr>
              <a:t>1</a:t>
            </a:r>
            <a:endParaRPr lang="en-US" altLang="zh-CN" sz="3000">
              <a:solidFill>
                <a:schemeClr val="tx1"/>
              </a:solidFill>
              <a:latin typeface="汉仪大黑简" panose="02010600000101010101" charset="-122"/>
              <a:ea typeface="汉仪大黑简" panose="02010600000101010101" charset="-122"/>
            </a:endParaRPr>
          </a:p>
        </p:txBody>
      </p:sp>
      <p:sp>
        <p:nvSpPr>
          <p:cNvPr id="7" name="文本框 6"/>
          <p:cNvSpPr txBox="true"/>
          <p:nvPr/>
        </p:nvSpPr>
        <p:spPr>
          <a:xfrm>
            <a:off x="6984365" y="1172845"/>
            <a:ext cx="29622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汉仪大黑简" panose="02010600000101010101" charset="-122"/>
                <a:ea typeface="汉仪大黑简" panose="02010600000101010101" charset="-122"/>
              </a:rPr>
              <a:t>文号：宛区政办〔2024〕</a:t>
            </a:r>
            <a:r>
              <a:rPr lang="en-US" altLang="zh-CN" sz="2000">
                <a:latin typeface="汉仪大黑简" panose="02010600000101010101" charset="-122"/>
                <a:ea typeface="汉仪大黑简" panose="02010600000101010101" charset="-122"/>
              </a:rPr>
              <a:t>  </a:t>
            </a:r>
            <a:r>
              <a:rPr lang="zh-CN" altLang="en-US" sz="2000">
                <a:latin typeface="汉仪大黑简" panose="02010600000101010101" charset="-122"/>
                <a:ea typeface="汉仪大黑简" panose="02010600000101010101" charset="-122"/>
              </a:rPr>
              <a:t>11号</a:t>
            </a:r>
            <a:endParaRPr lang="zh-CN" altLang="en-US" sz="2000">
              <a:latin typeface="汉仪大黑简" panose="02010600000101010101" charset="-122"/>
              <a:ea typeface="汉仪大黑简" panose="0201060000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64860" y="2834005"/>
            <a:ext cx="643255" cy="643255"/>
          </a:xfrm>
          <a:prstGeom prst="rect">
            <a:avLst/>
          </a:prstGeom>
          <a:noFill/>
          <a:ln w="25400">
            <a:solidFill>
              <a:srgbClr val="C10A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000">
                <a:solidFill>
                  <a:schemeClr val="tx1"/>
                </a:solidFill>
                <a:latin typeface="汉仪大黑简" panose="02010600000101010101" charset="-122"/>
                <a:ea typeface="汉仪大黑简" panose="02010600000101010101" charset="-122"/>
              </a:rPr>
              <a:t>2</a:t>
            </a:r>
            <a:endParaRPr lang="en-US" altLang="zh-CN" sz="3000">
              <a:solidFill>
                <a:schemeClr val="tx1"/>
              </a:solidFill>
              <a:latin typeface="汉仪大黑简" panose="02010600000101010101" charset="-122"/>
              <a:ea typeface="汉仪大黑简" panose="02010600000101010101" charset="-122"/>
            </a:endParaRPr>
          </a:p>
        </p:txBody>
      </p:sp>
      <p:sp>
        <p:nvSpPr>
          <p:cNvPr id="10" name="文本框 9"/>
          <p:cNvSpPr txBox="true"/>
          <p:nvPr/>
        </p:nvSpPr>
        <p:spPr>
          <a:xfrm>
            <a:off x="6896735" y="2879090"/>
            <a:ext cx="296291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000">
                <a:latin typeface="汉仪大黑简" panose="02010600000101010101" charset="-122"/>
                <a:ea typeface="汉仪大黑简" panose="02010600000101010101" charset="-122"/>
              </a:rPr>
              <a:t>标题：关于印发《打通消防“生命通道”行动推进工作方案》的通知</a:t>
            </a:r>
            <a:endParaRPr lang="zh-CN" altLang="en-US" sz="2000">
              <a:latin typeface="汉仪大黑简" panose="02010600000101010101" charset="-122"/>
              <a:ea typeface="汉仪大黑简" panose="0201060000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10A0B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88595" y="234315"/>
            <a:ext cx="11799570" cy="54629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-15875" y="5862955"/>
            <a:ext cx="12205335" cy="993140"/>
            <a:chOff x="-25" y="9233"/>
            <a:chExt cx="19221" cy="1564"/>
          </a:xfrm>
        </p:grpSpPr>
        <p:sp>
          <p:nvSpPr>
            <p:cNvPr id="13" name="矩形 12"/>
            <p:cNvSpPr/>
            <p:nvPr/>
          </p:nvSpPr>
          <p:spPr>
            <a:xfrm>
              <a:off x="-18" y="9233"/>
              <a:ext cx="19215" cy="1565"/>
            </a:xfrm>
            <a:prstGeom prst="rect">
              <a:avLst/>
            </a:prstGeom>
            <a:solidFill>
              <a:srgbClr val="7378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6532" y="9697"/>
              <a:ext cx="1900" cy="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3042" y="9697"/>
              <a:ext cx="1900" cy="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9552" y="9697"/>
              <a:ext cx="1900" cy="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062" y="9697"/>
              <a:ext cx="1900" cy="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2572" y="9697"/>
              <a:ext cx="1900" cy="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-25" y="9697"/>
              <a:ext cx="1007" cy="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27" name="图片 26" descr="fire-truck-6315761_960_720"/>
          <p:cNvPicPr>
            <a:picLocks noChangeAspect="true"/>
          </p:cNvPicPr>
          <p:nvPr/>
        </p:nvPicPr>
        <p:blipFill>
          <a:blip r:embed="rId1"/>
          <a:stretch>
            <a:fillRect/>
          </a:stretch>
        </p:blipFill>
        <p:spPr>
          <a:xfrm flipH="true">
            <a:off x="542290" y="5059680"/>
            <a:ext cx="2214245" cy="1624330"/>
          </a:xfrm>
          <a:prstGeom prst="rect">
            <a:avLst/>
          </a:prstGeom>
        </p:spPr>
      </p:pic>
      <p:pic>
        <p:nvPicPr>
          <p:cNvPr id="28" name="图片 27" descr="手绘消防员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110" y="4825365"/>
            <a:ext cx="1781810" cy="18586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685030" y="824865"/>
            <a:ext cx="2651125" cy="643255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dist"/>
            <a:r>
              <a:rPr lang="en-US" altLang="zh-CN" sz="3200">
                <a:solidFill>
                  <a:srgbClr val="C10A0B"/>
                </a:solidFill>
                <a:latin typeface="汉仪大黑简" panose="02010600000101010101" charset="-122"/>
                <a:ea typeface="汉仪大黑简" panose="02010600000101010101" charset="-122"/>
              </a:rPr>
              <a:t>PART </a:t>
            </a:r>
            <a:r>
              <a:rPr lang="en-US" altLang="zh-CN" sz="3000">
                <a:solidFill>
                  <a:srgbClr val="C10A0B"/>
                </a:solidFill>
                <a:latin typeface="汉仪大黑简" panose="02010600000101010101" charset="-122"/>
                <a:ea typeface="汉仪大黑简" panose="02010600000101010101" charset="-122"/>
              </a:rPr>
              <a:t>01</a:t>
            </a:r>
            <a:endParaRPr lang="en-US" altLang="zh-CN" sz="3000">
              <a:solidFill>
                <a:srgbClr val="C10A0B"/>
              </a:solidFill>
              <a:latin typeface="汉仪大黑简" panose="02010600000101010101" charset="-122"/>
              <a:ea typeface="汉仪大黑简" panose="02010600000101010101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3310890" y="3429000"/>
            <a:ext cx="5400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true"/>
          <p:nvPr/>
        </p:nvSpPr>
        <p:spPr>
          <a:xfrm>
            <a:off x="4302125" y="2072640"/>
            <a:ext cx="34182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背景与问题</a:t>
            </a:r>
            <a:endParaRPr lang="zh-CN" altLang="en-US" sz="4800" b="1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10A0B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9" name="矩形 28"/>
          <p:cNvSpPr/>
          <p:nvPr/>
        </p:nvSpPr>
        <p:spPr>
          <a:xfrm>
            <a:off x="206375" y="144145"/>
            <a:ext cx="485775" cy="485775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>
                <a:solidFill>
                  <a:schemeClr val="bg1"/>
                </a:solidFill>
                <a:latin typeface="汉仪大黑简" panose="02010600000101010101" charset="-122"/>
                <a:ea typeface="汉仪大黑简" panose="02010600000101010101" charset="-122"/>
              </a:rPr>
              <a:t>1</a:t>
            </a:r>
            <a:endParaRPr lang="en-US" altLang="zh-CN" sz="2400">
              <a:solidFill>
                <a:schemeClr val="bg1"/>
              </a:solidFill>
              <a:latin typeface="汉仪大黑简" panose="02010600000101010101" charset="-122"/>
              <a:ea typeface="汉仪大黑简" panose="02010600000101010101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697230" y="2475865"/>
            <a:ext cx="2677160" cy="2160270"/>
            <a:chOff x="683" y="3883"/>
            <a:chExt cx="4216" cy="3402"/>
          </a:xfrm>
        </p:grpSpPr>
        <p:grpSp>
          <p:nvGrpSpPr>
            <p:cNvPr id="33" name="组合 32"/>
            <p:cNvGrpSpPr/>
            <p:nvPr/>
          </p:nvGrpSpPr>
          <p:grpSpPr>
            <a:xfrm>
              <a:off x="683" y="3883"/>
              <a:ext cx="4217" cy="3402"/>
              <a:chOff x="464" y="3883"/>
              <a:chExt cx="4217" cy="3402"/>
            </a:xfrm>
          </p:grpSpPr>
          <p:sp>
            <p:nvSpPr>
              <p:cNvPr id="32" name="圆角矩形 31"/>
              <p:cNvSpPr/>
              <p:nvPr/>
            </p:nvSpPr>
            <p:spPr>
              <a:xfrm>
                <a:off x="871" y="3883"/>
                <a:ext cx="3402" cy="3402"/>
              </a:xfrm>
              <a:prstGeom prst="roundRect">
                <a:avLst/>
              </a:prstGeom>
              <a:noFill/>
              <a:ln w="38100">
                <a:solidFill>
                  <a:srgbClr val="C10A0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30" name="文本框 29"/>
              <p:cNvSpPr txBox="true"/>
              <p:nvPr/>
            </p:nvSpPr>
            <p:spPr>
              <a:xfrm>
                <a:off x="464" y="4167"/>
                <a:ext cx="4217" cy="19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>
                  <a:lnSpc>
                    <a:spcPct val="150000"/>
                  </a:lnSpc>
                </a:pPr>
                <a:r>
                  <a:rPr lang="en-US" altLang="zh-CN" sz="5000" b="1">
                    <a:solidFill>
                      <a:srgbClr val="C00000"/>
                    </a:solidFill>
                    <a:latin typeface="汉仪大黑简" panose="02010600000101010101" charset="-122"/>
                    <a:ea typeface="汉仪大黑简" panose="02010600000101010101" charset="-122"/>
                    <a:cs typeface="汉仪大黑简" panose="02010600000101010101" charset="-122"/>
                  </a:rPr>
                  <a:t>119</a:t>
                </a:r>
                <a:endParaRPr lang="en-US" altLang="zh-CN" sz="5000" b="1">
                  <a:solidFill>
                    <a:srgbClr val="C00000"/>
                  </a:solidFill>
                  <a:latin typeface="汉仪大黑简" panose="02010600000101010101" charset="-122"/>
                  <a:ea typeface="汉仪大黑简" panose="02010600000101010101" charset="-122"/>
                  <a:cs typeface="汉仪大黑简" panose="02010600000101010101" charset="-122"/>
                </a:endParaRPr>
              </a:p>
            </p:txBody>
          </p:sp>
        </p:grpSp>
        <p:sp>
          <p:nvSpPr>
            <p:cNvPr id="35" name="文本框 34"/>
            <p:cNvSpPr txBox="true"/>
            <p:nvPr/>
          </p:nvSpPr>
          <p:spPr>
            <a:xfrm>
              <a:off x="1225" y="5644"/>
              <a:ext cx="3132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>
                <a:lnSpc>
                  <a:spcPct val="150000"/>
                </a:lnSpc>
              </a:pPr>
              <a:r>
                <a:rPr lang="zh-CN" altLang="en-US" sz="2800">
                  <a:solidFill>
                    <a:srgbClr val="C00000"/>
                  </a:solidFill>
                  <a:latin typeface="汉仪大黑简" panose="02010600000101010101" charset="-122"/>
                  <a:ea typeface="汉仪大黑简" panose="02010600000101010101" charset="-122"/>
                  <a:cs typeface="汉仪大黑简" panose="02010600000101010101" charset="-122"/>
                </a:rPr>
                <a:t>火警电话</a:t>
              </a:r>
              <a:endParaRPr lang="zh-CN" altLang="en-US" sz="2800">
                <a:solidFill>
                  <a:srgbClr val="C00000"/>
                </a:solidFill>
                <a:latin typeface="汉仪大黑简" panose="02010600000101010101" charset="-122"/>
                <a:ea typeface="汉仪大黑简" panose="02010600000101010101" charset="-122"/>
                <a:cs typeface="汉仪大黑简" panose="02010600000101010101" charset="-122"/>
              </a:endParaRPr>
            </a:p>
          </p:txBody>
        </p:sp>
      </p:grpSp>
      <p:sp>
        <p:nvSpPr>
          <p:cNvPr id="3" name="文本框 2"/>
          <p:cNvSpPr txBox="true"/>
          <p:nvPr/>
        </p:nvSpPr>
        <p:spPr>
          <a:xfrm>
            <a:off x="3638550" y="1391920"/>
            <a:ext cx="553847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chemeClr val="tx1">
                    <a:lumMod val="75000"/>
                    <a:lumOff val="2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近年来消防“生命通道”被占用、堵塞现象屡禁不止</a:t>
            </a:r>
            <a:endParaRPr lang="en-US" altLang="zh-CN" sz="3200" b="1">
              <a:solidFill>
                <a:schemeClr val="tx1">
                  <a:lumMod val="75000"/>
                  <a:lumOff val="2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chemeClr val="tx1">
                    <a:lumMod val="75000"/>
                    <a:lumOff val="2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影响疏散逃生，造成人员伤亡</a:t>
            </a:r>
            <a:endParaRPr lang="en-US" altLang="zh-CN" sz="3200" b="1">
              <a:solidFill>
                <a:schemeClr val="tx1">
                  <a:lumMod val="75000"/>
                  <a:lumOff val="2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chemeClr val="tx1">
                    <a:lumMod val="75000"/>
                    <a:lumOff val="2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整治占用、堵塞、封闭疏散通道、安全出口和消防车通道等问题</a:t>
            </a:r>
            <a:endParaRPr lang="en-US" altLang="zh-CN" sz="3200" b="1">
              <a:solidFill>
                <a:schemeClr val="tx1">
                  <a:lumMod val="75000"/>
                  <a:lumOff val="2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sp>
        <p:nvSpPr>
          <p:cNvPr id="4" name="文本框 3"/>
          <p:cNvSpPr txBox="true"/>
          <p:nvPr/>
        </p:nvSpPr>
        <p:spPr>
          <a:xfrm>
            <a:off x="1249680" y="144145"/>
            <a:ext cx="2262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背</a:t>
            </a:r>
            <a:r>
              <a:rPr lang="en-US" altLang="zh-CN" sz="2400"/>
              <a:t> </a:t>
            </a:r>
            <a:r>
              <a:rPr lang="zh-CN" altLang="en-US" sz="2400"/>
              <a:t>景</a:t>
            </a:r>
            <a:r>
              <a:rPr lang="en-US" altLang="zh-CN" sz="2400"/>
              <a:t> </a:t>
            </a:r>
            <a:r>
              <a:rPr lang="zh-CN" altLang="en-US" sz="2400"/>
              <a:t>与</a:t>
            </a:r>
            <a:r>
              <a:rPr lang="en-US" altLang="zh-CN" sz="2400"/>
              <a:t> </a:t>
            </a:r>
            <a:r>
              <a:rPr lang="zh-CN" altLang="en-US" sz="2400"/>
              <a:t>问</a:t>
            </a:r>
            <a:r>
              <a:rPr lang="en-US" altLang="zh-CN" sz="2400"/>
              <a:t> </a:t>
            </a:r>
            <a:r>
              <a:rPr lang="zh-CN" altLang="en-US" sz="2400"/>
              <a:t>题</a:t>
            </a:r>
            <a:endParaRPr lang="zh-CN" altLang="en-US" sz="24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10A0B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89230" y="224790"/>
            <a:ext cx="11799570" cy="54629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-15875" y="5862955"/>
            <a:ext cx="12205335" cy="993140"/>
            <a:chOff x="-25" y="9233"/>
            <a:chExt cx="19221" cy="1564"/>
          </a:xfrm>
        </p:grpSpPr>
        <p:sp>
          <p:nvSpPr>
            <p:cNvPr id="13" name="矩形 12"/>
            <p:cNvSpPr/>
            <p:nvPr/>
          </p:nvSpPr>
          <p:spPr>
            <a:xfrm>
              <a:off x="-18" y="9233"/>
              <a:ext cx="19215" cy="1565"/>
            </a:xfrm>
            <a:prstGeom prst="rect">
              <a:avLst/>
            </a:prstGeom>
            <a:solidFill>
              <a:srgbClr val="7378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6532" y="9697"/>
              <a:ext cx="1900" cy="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3042" y="9697"/>
              <a:ext cx="1900" cy="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9552" y="9697"/>
              <a:ext cx="1900" cy="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062" y="9697"/>
              <a:ext cx="1900" cy="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2572" y="9697"/>
              <a:ext cx="1900" cy="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-25" y="9697"/>
              <a:ext cx="1007" cy="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27" name="图片 26" descr="fire-truck-6315761_960_720"/>
          <p:cNvPicPr>
            <a:picLocks noChangeAspect="true"/>
          </p:cNvPicPr>
          <p:nvPr/>
        </p:nvPicPr>
        <p:blipFill>
          <a:blip r:embed="rId1"/>
          <a:stretch>
            <a:fillRect/>
          </a:stretch>
        </p:blipFill>
        <p:spPr>
          <a:xfrm flipH="true">
            <a:off x="542290" y="5059680"/>
            <a:ext cx="2214245" cy="1624330"/>
          </a:xfrm>
          <a:prstGeom prst="rect">
            <a:avLst/>
          </a:prstGeom>
        </p:spPr>
      </p:pic>
      <p:pic>
        <p:nvPicPr>
          <p:cNvPr id="28" name="图片 27" descr="手绘消防员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110" y="4825365"/>
            <a:ext cx="1781810" cy="18586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63135" y="1421130"/>
            <a:ext cx="2651125" cy="643255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dist"/>
            <a:r>
              <a:rPr lang="en-US" altLang="zh-CN" sz="3000">
                <a:solidFill>
                  <a:srgbClr val="C10A0B"/>
                </a:solidFill>
                <a:latin typeface="汉仪大黑简" panose="02010600000101010101" charset="-122"/>
                <a:ea typeface="汉仪大黑简" panose="02010600000101010101" charset="-122"/>
              </a:rPr>
              <a:t>PART 02</a:t>
            </a:r>
            <a:endParaRPr lang="en-US" altLang="zh-CN" sz="3000">
              <a:solidFill>
                <a:srgbClr val="C10A0B"/>
              </a:solidFill>
              <a:latin typeface="汉仪大黑简" panose="02010600000101010101" charset="-122"/>
              <a:ea typeface="汉仪大黑简" panose="02010600000101010101" charset="-122"/>
            </a:endParaRPr>
          </a:p>
        </p:txBody>
      </p:sp>
      <p:sp>
        <p:nvSpPr>
          <p:cNvPr id="7" name="文本框 6"/>
          <p:cNvSpPr txBox="true"/>
          <p:nvPr/>
        </p:nvSpPr>
        <p:spPr>
          <a:xfrm>
            <a:off x="3933190" y="2195830"/>
            <a:ext cx="43110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5000">
                <a:latin typeface="汉仪大黑简" panose="02010600000101010101" charset="-122"/>
                <a:ea typeface="汉仪大黑简" panose="02010600000101010101" charset="-122"/>
              </a:rPr>
              <a:t>总体目标</a:t>
            </a:r>
            <a:endParaRPr lang="zh-CN" altLang="en-US" sz="5000">
              <a:latin typeface="汉仪大黑简" panose="02010600000101010101" charset="-122"/>
              <a:ea typeface="汉仪大黑简" panose="02010600000101010101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3388360" y="3187700"/>
            <a:ext cx="5400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true"/>
          <p:nvPr/>
        </p:nvSpPr>
        <p:spPr>
          <a:xfrm>
            <a:off x="3319780" y="3319145"/>
            <a:ext cx="5538470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rPr>
              <a:t>ADD THE TEXT YOU NEED TO SHOW HERE. ADD THE TEXT YOU NEED TO SHOW HERE. ADD THE TEXT YOU NEED TO SHOW HERE.</a:t>
            </a:r>
            <a:endParaRPr lang="en-US" altLang="zh-CN" sz="1400">
              <a:solidFill>
                <a:schemeClr val="tx1">
                  <a:lumMod val="75000"/>
                  <a:lumOff val="25000"/>
                </a:schemeClr>
              </a:solidFill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10A0B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" name="文本框 8"/>
          <p:cNvSpPr txBox="true"/>
          <p:nvPr/>
        </p:nvSpPr>
        <p:spPr>
          <a:xfrm>
            <a:off x="989965" y="156845"/>
            <a:ext cx="307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400">
                <a:solidFill>
                  <a:schemeClr val="bg1"/>
                </a:solidFill>
                <a:latin typeface="汉仪大黑简" panose="02010600000101010101" charset="-122"/>
                <a:ea typeface="汉仪大黑简" panose="02010600000101010101" charset="-122"/>
              </a:rPr>
              <a:t>总体目标</a:t>
            </a:r>
            <a:endParaRPr lang="zh-CN" altLang="en-US" sz="2400">
              <a:solidFill>
                <a:schemeClr val="bg1"/>
              </a:solidFill>
              <a:latin typeface="汉仪大黑简" panose="02010600000101010101" charset="-122"/>
              <a:ea typeface="汉仪大黑简" panose="02010600000101010101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06375" y="144145"/>
            <a:ext cx="485775" cy="485775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>
                <a:solidFill>
                  <a:schemeClr val="bg1"/>
                </a:solidFill>
                <a:latin typeface="汉仪大黑简" panose="02010600000101010101" charset="-122"/>
                <a:ea typeface="汉仪大黑简" panose="02010600000101010101" charset="-122"/>
              </a:rPr>
              <a:t>2</a:t>
            </a:r>
            <a:endParaRPr lang="en-US" altLang="zh-CN" sz="2400">
              <a:solidFill>
                <a:schemeClr val="bg1"/>
              </a:solidFill>
              <a:latin typeface="汉仪大黑简" panose="02010600000101010101" charset="-122"/>
              <a:ea typeface="汉仪大黑简" panose="0201060000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22045" y="1260475"/>
            <a:ext cx="10085705" cy="4768850"/>
            <a:chOff x="1559" y="1985"/>
            <a:chExt cx="15883" cy="7510"/>
          </a:xfrm>
        </p:grpSpPr>
        <p:sp>
          <p:nvSpPr>
            <p:cNvPr id="18" name="文本框 17"/>
            <p:cNvSpPr txBox="true"/>
            <p:nvPr/>
          </p:nvSpPr>
          <p:spPr>
            <a:xfrm>
              <a:off x="5177" y="4069"/>
              <a:ext cx="7547" cy="421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p>
              <a:pPr marL="285750" indent="-285750">
                <a:lnSpc>
                  <a:spcPct val="150000"/>
                </a:lnSpc>
                <a:buClr>
                  <a:srgbClr val="C10A0B"/>
                </a:buClr>
                <a:buFont typeface="Wingdings" panose="05000000000000000000" charset="0"/>
                <a:buChar char="l"/>
              </a:pPr>
              <a:r>
                <a:rPr lang="zh-CN" altLang="en-US" sz="1600">
                  <a:latin typeface="汉仪中简黑简" panose="00020600040101010101" charset="-122"/>
                  <a:ea typeface="汉仪中简黑简" panose="00020600040101010101" charset="-122"/>
                </a:rPr>
                <a:t>贯彻习近平总书记关于安全生产重要论述</a:t>
              </a:r>
              <a:endParaRPr lang="zh-CN" altLang="en-US" sz="1600">
                <a:latin typeface="汉仪中简黑简" panose="00020600040101010101" charset="-122"/>
                <a:ea typeface="汉仪中简黑简" panose="00020600040101010101" charset="-122"/>
              </a:endParaRPr>
            </a:p>
            <a:p>
              <a:pPr marL="285750" indent="-285750">
                <a:lnSpc>
                  <a:spcPct val="150000"/>
                </a:lnSpc>
                <a:buClr>
                  <a:srgbClr val="C10A0B"/>
                </a:buClr>
                <a:buFont typeface="Wingdings" panose="05000000000000000000" charset="0"/>
                <a:buChar char="l"/>
              </a:pPr>
              <a:endParaRPr lang="zh-CN" altLang="en-US" sz="1600">
                <a:latin typeface="汉仪中简黑简" panose="00020600040101010101" charset="-122"/>
                <a:ea typeface="汉仪中简黑简" panose="00020600040101010101" charset="-122"/>
              </a:endParaRPr>
            </a:p>
            <a:p>
              <a:pPr marL="285750" indent="-285750">
                <a:lnSpc>
                  <a:spcPct val="150000"/>
                </a:lnSpc>
                <a:buClr>
                  <a:srgbClr val="C10A0B"/>
                </a:buClr>
                <a:buFont typeface="Wingdings" panose="05000000000000000000" charset="0"/>
                <a:buChar char="l"/>
              </a:pPr>
              <a:r>
                <a:rPr lang="zh-CN" altLang="en-US" sz="1600">
                  <a:latin typeface="汉仪中简黑简" panose="00020600040101010101" charset="-122"/>
                  <a:ea typeface="汉仪中简黑简" panose="00020600040101010101" charset="-122"/>
                </a:rPr>
                <a:t>落实全国安全生产电视电话会议部署</a:t>
              </a:r>
              <a:endParaRPr lang="zh-CN" altLang="en-US" sz="1600">
                <a:latin typeface="汉仪中简黑简" panose="00020600040101010101" charset="-122"/>
                <a:ea typeface="汉仪中简黑简" panose="00020600040101010101" charset="-122"/>
              </a:endParaRPr>
            </a:p>
            <a:p>
              <a:pPr marL="285750" indent="-285750">
                <a:lnSpc>
                  <a:spcPct val="150000"/>
                </a:lnSpc>
                <a:buClr>
                  <a:srgbClr val="C10A0B"/>
                </a:buClr>
                <a:buFont typeface="Wingdings" panose="05000000000000000000" charset="0"/>
                <a:buChar char="l"/>
              </a:pPr>
              <a:endParaRPr lang="zh-CN" altLang="en-US" sz="1600">
                <a:latin typeface="汉仪中简黑简" panose="00020600040101010101" charset="-122"/>
                <a:ea typeface="汉仪中简黑简" panose="00020600040101010101" charset="-122"/>
              </a:endParaRPr>
            </a:p>
            <a:p>
              <a:pPr marL="285750" indent="-285750">
                <a:lnSpc>
                  <a:spcPct val="150000"/>
                </a:lnSpc>
                <a:buClr>
                  <a:srgbClr val="C10A0B"/>
                </a:buClr>
                <a:buFont typeface="Wingdings" panose="05000000000000000000" charset="0"/>
                <a:buChar char="l"/>
              </a:pPr>
              <a:r>
                <a:rPr lang="zh-CN" altLang="en-US" sz="1600">
                  <a:latin typeface="汉仪中简黑简" panose="00020600040101010101" charset="-122"/>
                  <a:ea typeface="汉仪中简黑简" panose="00020600040101010101" charset="-122"/>
                </a:rPr>
                <a:t>利用两年时间整治问题隐患</a:t>
              </a:r>
              <a:endParaRPr lang="zh-CN" altLang="en-US" sz="1600">
                <a:latin typeface="汉仪中简黑简" panose="00020600040101010101" charset="-122"/>
                <a:ea typeface="汉仪中简黑简" panose="00020600040101010101" charset="-122"/>
              </a:endParaRPr>
            </a:p>
            <a:p>
              <a:pPr marL="285750" indent="-285750">
                <a:lnSpc>
                  <a:spcPct val="150000"/>
                </a:lnSpc>
                <a:buClr>
                  <a:srgbClr val="C10A0B"/>
                </a:buClr>
                <a:buFont typeface="Wingdings" panose="05000000000000000000" charset="0"/>
                <a:buChar char="l"/>
              </a:pPr>
              <a:endParaRPr lang="zh-CN" altLang="en-US" sz="1600">
                <a:latin typeface="汉仪中简黑简" panose="00020600040101010101" charset="-122"/>
                <a:ea typeface="汉仪中简黑简" panose="00020600040101010101" charset="-122"/>
              </a:endParaRPr>
            </a:p>
            <a:p>
              <a:pPr marL="285750" indent="-285750">
                <a:lnSpc>
                  <a:spcPct val="150000"/>
                </a:lnSpc>
                <a:buClr>
                  <a:srgbClr val="C10A0B"/>
                </a:buClr>
                <a:buFont typeface="Wingdings" panose="05000000000000000000" charset="0"/>
                <a:buChar char="l"/>
              </a:pPr>
              <a:r>
                <a:rPr lang="zh-CN" altLang="en-US" sz="1600">
                  <a:latin typeface="汉仪中简黑简" panose="00020600040101010101" charset="-122"/>
                  <a:ea typeface="汉仪中简黑简" panose="00020600040101010101" charset="-122"/>
                </a:rPr>
                <a:t>建立健全消除事故隐患的制度机制</a:t>
              </a:r>
              <a:endParaRPr lang="zh-CN" altLang="en-US" sz="1600"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559" y="3043"/>
              <a:ext cx="15883" cy="645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true"/>
            <p:nvPr/>
          </p:nvSpPr>
          <p:spPr>
            <a:xfrm>
              <a:off x="4770" y="2445"/>
              <a:ext cx="8129" cy="82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p>
              <a:pPr algn="ctr"/>
              <a:r>
                <a:rPr lang="en-US" altLang="zh-CN" sz="2800">
                  <a:solidFill>
                    <a:srgbClr val="C10A0B"/>
                  </a:solidFill>
                  <a:latin typeface="汉仪大黑简" panose="02010600000101010101" charset="-122"/>
                  <a:ea typeface="汉仪大黑简" panose="02010600000101010101" charset="-122"/>
                  <a:cs typeface="汉仪大黑简" panose="02010600000101010101" charset="-122"/>
                </a:rPr>
                <a:t>人民至上、生命至上</a:t>
              </a:r>
              <a:endParaRPr lang="en-US" altLang="zh-CN" sz="2800">
                <a:solidFill>
                  <a:srgbClr val="C10A0B"/>
                </a:solidFill>
                <a:latin typeface="汉仪大黑简" panose="02010600000101010101" charset="-122"/>
                <a:ea typeface="汉仪大黑简" panose="02010600000101010101" charset="-122"/>
                <a:cs typeface="汉仪大黑简" panose="02010600000101010101" charset="-122"/>
              </a:endParaRPr>
            </a:p>
          </p:txBody>
        </p:sp>
        <p:pic>
          <p:nvPicPr>
            <p:cNvPr id="4" name="图片 3" descr="sign-24067_960_720"/>
            <p:cNvPicPr>
              <a:picLocks noChangeAspect="true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326" y="1985"/>
              <a:ext cx="1426" cy="142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10A0B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89230" y="224790"/>
            <a:ext cx="11799570" cy="54629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-15875" y="5862955"/>
            <a:ext cx="12205335" cy="993140"/>
            <a:chOff x="-25" y="9233"/>
            <a:chExt cx="19221" cy="1564"/>
          </a:xfrm>
        </p:grpSpPr>
        <p:sp>
          <p:nvSpPr>
            <p:cNvPr id="13" name="矩形 12"/>
            <p:cNvSpPr/>
            <p:nvPr/>
          </p:nvSpPr>
          <p:spPr>
            <a:xfrm>
              <a:off x="-18" y="9233"/>
              <a:ext cx="19215" cy="1565"/>
            </a:xfrm>
            <a:prstGeom prst="rect">
              <a:avLst/>
            </a:prstGeom>
            <a:solidFill>
              <a:srgbClr val="7378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6532" y="9697"/>
              <a:ext cx="1900" cy="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3042" y="9697"/>
              <a:ext cx="1900" cy="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9552" y="9697"/>
              <a:ext cx="1900" cy="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062" y="9697"/>
              <a:ext cx="1900" cy="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2572" y="9697"/>
              <a:ext cx="1900" cy="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-25" y="9697"/>
              <a:ext cx="1007" cy="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27" name="图片 26" descr="fire-truck-6315761_960_720"/>
          <p:cNvPicPr>
            <a:picLocks noChangeAspect="true"/>
          </p:cNvPicPr>
          <p:nvPr/>
        </p:nvPicPr>
        <p:blipFill>
          <a:blip r:embed="rId1"/>
          <a:stretch>
            <a:fillRect/>
          </a:stretch>
        </p:blipFill>
        <p:spPr>
          <a:xfrm flipH="true">
            <a:off x="542290" y="5059680"/>
            <a:ext cx="2214245" cy="1624330"/>
          </a:xfrm>
          <a:prstGeom prst="rect">
            <a:avLst/>
          </a:prstGeom>
        </p:spPr>
      </p:pic>
      <p:pic>
        <p:nvPicPr>
          <p:cNvPr id="28" name="图片 27" descr="手绘消防员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110" y="4825365"/>
            <a:ext cx="1781810" cy="1858645"/>
          </a:xfrm>
          <a:prstGeom prst="rect">
            <a:avLst/>
          </a:prstGeom>
        </p:spPr>
      </p:pic>
      <p:sp>
        <p:nvSpPr>
          <p:cNvPr id="5" name="文本框 4"/>
          <p:cNvSpPr txBox="true"/>
          <p:nvPr/>
        </p:nvSpPr>
        <p:spPr>
          <a:xfrm>
            <a:off x="361315" y="404495"/>
            <a:ext cx="32442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latin typeface="汉仪大黑简" panose="02010600000101010101" charset="-122"/>
                <a:ea typeface="汉仪大黑简" panose="02010600000101010101" charset="-122"/>
                <a:cs typeface="汉仪大黑简" panose="02010600000101010101" charset="-122"/>
              </a:rPr>
              <a:t>加强消防意识</a:t>
            </a:r>
            <a:r>
              <a:rPr lang="en-US" altLang="zh-CN">
                <a:latin typeface="汉仪大黑简" panose="02010600000101010101" charset="-122"/>
                <a:ea typeface="汉仪大黑简" panose="02010600000101010101" charset="-122"/>
                <a:cs typeface="汉仪大黑简" panose="02010600000101010101" charset="-122"/>
              </a:rPr>
              <a:t> </a:t>
            </a:r>
            <a:r>
              <a:rPr lang="zh-CN" altLang="en-US">
                <a:latin typeface="汉仪大黑简" panose="02010600000101010101" charset="-122"/>
                <a:ea typeface="汉仪大黑简" panose="02010600000101010101" charset="-122"/>
                <a:cs typeface="汉仪大黑简" panose="02010600000101010101" charset="-122"/>
              </a:rPr>
              <a:t>时刻保持警惕</a:t>
            </a:r>
            <a:endParaRPr lang="zh-CN" altLang="en-US">
              <a:latin typeface="汉仪大黑简" panose="02010600000101010101" charset="-122"/>
              <a:ea typeface="汉仪大黑简" panose="02010600000101010101" charset="-122"/>
              <a:cs typeface="汉仪大黑简" panose="0201060000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63135" y="1421130"/>
            <a:ext cx="2651125" cy="643255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dist"/>
            <a:r>
              <a:rPr lang="en-US" altLang="zh-CN" sz="3000">
                <a:solidFill>
                  <a:srgbClr val="C10A0B"/>
                </a:solidFill>
                <a:latin typeface="汉仪大黑简" panose="02010600000101010101" charset="-122"/>
                <a:ea typeface="汉仪大黑简" panose="02010600000101010101" charset="-122"/>
              </a:rPr>
              <a:t>PART 03</a:t>
            </a:r>
            <a:endParaRPr lang="en-US" altLang="zh-CN" sz="3000">
              <a:solidFill>
                <a:srgbClr val="C10A0B"/>
              </a:solidFill>
              <a:latin typeface="汉仪大黑简" panose="02010600000101010101" charset="-122"/>
              <a:ea typeface="汉仪大黑简" panose="02010600000101010101" charset="-122"/>
            </a:endParaRPr>
          </a:p>
        </p:txBody>
      </p:sp>
      <p:sp>
        <p:nvSpPr>
          <p:cNvPr id="7" name="文本框 6"/>
          <p:cNvSpPr txBox="true"/>
          <p:nvPr/>
        </p:nvSpPr>
        <p:spPr>
          <a:xfrm>
            <a:off x="3933190" y="2195830"/>
            <a:ext cx="43110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5000">
                <a:latin typeface="汉仪大黑简" panose="02010600000101010101" charset="-122"/>
                <a:ea typeface="汉仪大黑简" panose="02010600000101010101" charset="-122"/>
              </a:rPr>
              <a:t>面临的困难</a:t>
            </a:r>
            <a:endParaRPr lang="zh-CN" altLang="en-US" sz="5000">
              <a:latin typeface="汉仪大黑简" panose="02010600000101010101" charset="-122"/>
              <a:ea typeface="汉仪大黑简" panose="02010600000101010101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3388360" y="3187700"/>
            <a:ext cx="5400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true"/>
          <p:nvPr/>
        </p:nvSpPr>
        <p:spPr>
          <a:xfrm>
            <a:off x="3319780" y="3319145"/>
            <a:ext cx="5538470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rPr>
              <a:t>ADD THE TEXT YOU NEED TO SHOW HERE. ADD THE TEXT YOU NEED TO SHOW HERE. ADD THE TEXT YOU NEED TO SHOW HERE.</a:t>
            </a:r>
            <a:endParaRPr lang="en-US" altLang="zh-CN" sz="1400">
              <a:solidFill>
                <a:schemeClr val="tx1">
                  <a:lumMod val="75000"/>
                  <a:lumOff val="25000"/>
                </a:schemeClr>
              </a:solidFill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10A0B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9" name="矩形 28"/>
          <p:cNvSpPr/>
          <p:nvPr/>
        </p:nvSpPr>
        <p:spPr>
          <a:xfrm>
            <a:off x="206375" y="144145"/>
            <a:ext cx="485775" cy="485775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>
                <a:solidFill>
                  <a:schemeClr val="bg1"/>
                </a:solidFill>
                <a:latin typeface="汉仪大黑简" panose="02010600000101010101" charset="-122"/>
                <a:ea typeface="汉仪大黑简" panose="02010600000101010101" charset="-122"/>
              </a:rPr>
              <a:t>1</a:t>
            </a:r>
            <a:endParaRPr lang="en-US" altLang="zh-CN" sz="2400">
              <a:solidFill>
                <a:schemeClr val="bg1"/>
              </a:solidFill>
              <a:latin typeface="汉仪大黑简" panose="02010600000101010101" charset="-122"/>
              <a:ea typeface="汉仪大黑简" panose="02010600000101010101" charset="-122"/>
            </a:endParaRPr>
          </a:p>
        </p:txBody>
      </p:sp>
      <p:sp>
        <p:nvSpPr>
          <p:cNvPr id="3" name="文本框 2"/>
          <p:cNvSpPr txBox="true"/>
          <p:nvPr/>
        </p:nvSpPr>
        <p:spPr>
          <a:xfrm>
            <a:off x="5240655" y="1402080"/>
            <a:ext cx="553847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1200" b="1">
                <a:solidFill>
                  <a:schemeClr val="tx1">
                    <a:lumMod val="75000"/>
                    <a:lumOff val="2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1</a:t>
            </a:r>
            <a:r>
              <a:rPr lang="zh-CN" altLang="en-US" sz="1200" b="1">
                <a:solidFill>
                  <a:schemeClr val="tx1">
                    <a:lumMod val="75000"/>
                    <a:lumOff val="2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、</a:t>
            </a:r>
            <a:r>
              <a:rPr lang="en-US" altLang="zh-CN" sz="1200" b="1">
                <a:solidFill>
                  <a:schemeClr val="tx1">
                    <a:lumMod val="75000"/>
                    <a:lumOff val="2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占用、堵塞、封闭消防通道现象普遍：由于私家车增多、群众法律和安全意识不强、管理不到位等原因，车辆乱停乱放、堵塞消防通道的现象屡禁不止，尤其在小区、商场等公共领域。</a:t>
            </a:r>
            <a:endParaRPr lang="en-US" altLang="zh-CN" sz="1200" b="1">
              <a:solidFill>
                <a:schemeClr val="tx1">
                  <a:lumMod val="75000"/>
                  <a:lumOff val="2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1200" b="1">
              <a:solidFill>
                <a:schemeClr val="tx1">
                  <a:lumMod val="75000"/>
                  <a:lumOff val="2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b="1">
                <a:solidFill>
                  <a:schemeClr val="tx1">
                    <a:lumMod val="75000"/>
                    <a:lumOff val="2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2</a:t>
            </a:r>
            <a:r>
              <a:rPr lang="zh-CN" altLang="en-US" sz="1200" b="1">
                <a:solidFill>
                  <a:schemeClr val="tx1">
                    <a:lumMod val="75000"/>
                    <a:lumOff val="2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、</a:t>
            </a:r>
            <a:r>
              <a:rPr lang="en-US" altLang="zh-CN" sz="1200" b="1">
                <a:solidFill>
                  <a:schemeClr val="tx1">
                    <a:lumMod val="75000"/>
                    <a:lumOff val="2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管理责任不明确：在一些地方，消防通道的管理责任不明确，导致管理不到位，无法有效解决占用、堵塞消防通道的问题。</a:t>
            </a:r>
            <a:endParaRPr lang="en-US" altLang="zh-CN" sz="1200" b="1">
              <a:solidFill>
                <a:schemeClr val="tx1">
                  <a:lumMod val="75000"/>
                  <a:lumOff val="2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1200" b="1">
              <a:solidFill>
                <a:schemeClr val="tx1">
                  <a:lumMod val="75000"/>
                  <a:lumOff val="2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b="1">
                <a:solidFill>
                  <a:schemeClr val="tx1">
                    <a:lumMod val="75000"/>
                    <a:lumOff val="2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3</a:t>
            </a:r>
            <a:r>
              <a:rPr lang="zh-CN" altLang="en-US" sz="1200" b="1">
                <a:solidFill>
                  <a:schemeClr val="tx1">
                    <a:lumMod val="75000"/>
                    <a:lumOff val="2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、</a:t>
            </a:r>
            <a:r>
              <a:rPr lang="en-US" altLang="zh-CN" sz="1200" b="1">
                <a:solidFill>
                  <a:schemeClr val="tx1">
                    <a:lumMod val="75000"/>
                    <a:lumOff val="2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物业服务企业管理能力不足：部分物业服务企业对维护小区正常交通秩序、确保消防通道畅通的重要性认识不足，存在畏难情绪，不敢管理或不会管理。</a:t>
            </a:r>
            <a:endParaRPr lang="en-US" altLang="zh-CN" sz="1200" b="1">
              <a:solidFill>
                <a:schemeClr val="tx1">
                  <a:lumMod val="75000"/>
                  <a:lumOff val="2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1200" b="1">
              <a:solidFill>
                <a:schemeClr val="tx1">
                  <a:lumMod val="75000"/>
                  <a:lumOff val="2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b="1">
                <a:solidFill>
                  <a:schemeClr val="tx1">
                    <a:lumMod val="75000"/>
                    <a:lumOff val="2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4</a:t>
            </a:r>
            <a:r>
              <a:rPr lang="zh-CN" altLang="en-US" sz="1200" b="1">
                <a:solidFill>
                  <a:schemeClr val="tx1">
                    <a:lumMod val="75000"/>
                    <a:lumOff val="2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、</a:t>
            </a:r>
            <a:r>
              <a:rPr lang="en-US" altLang="zh-CN" sz="1200" b="1">
                <a:solidFill>
                  <a:schemeClr val="tx1">
                    <a:lumMod val="75000"/>
                    <a:lumOff val="2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执法与服务结合不够：在解决消防通道被占用的问题上，执法与服务的结合不够，缺乏有效的解决对策。</a:t>
            </a:r>
            <a:endParaRPr lang="en-US" altLang="zh-CN" sz="1200" b="1">
              <a:solidFill>
                <a:schemeClr val="tx1">
                  <a:lumMod val="75000"/>
                  <a:lumOff val="2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1200" b="1">
              <a:solidFill>
                <a:schemeClr val="tx1">
                  <a:lumMod val="75000"/>
                  <a:lumOff val="2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200" b="1">
                <a:solidFill>
                  <a:schemeClr val="tx1">
                    <a:lumMod val="75000"/>
                    <a:lumOff val="2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5</a:t>
            </a:r>
            <a:r>
              <a:rPr lang="zh-CN" altLang="en-US" sz="1200" b="1">
                <a:solidFill>
                  <a:schemeClr val="tx1">
                    <a:lumMod val="75000"/>
                    <a:lumOff val="2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、</a:t>
            </a:r>
            <a:r>
              <a:rPr lang="en-US" altLang="zh-CN" sz="1200" b="1">
                <a:solidFill>
                  <a:schemeClr val="tx1">
                    <a:lumMod val="75000"/>
                    <a:lumOff val="2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疏散设施设置不合规、维护不到位：一些场所的疏散设施不符合规定，维护不善，形同虚设，一旦发生火灾，将严重影响人员逃生和灭火救援。</a:t>
            </a:r>
            <a:endParaRPr lang="en-US" altLang="zh-CN" sz="1200" b="1">
              <a:solidFill>
                <a:schemeClr val="tx1">
                  <a:lumMod val="75000"/>
                  <a:lumOff val="2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1200" b="1">
              <a:solidFill>
                <a:schemeClr val="tx1">
                  <a:lumMod val="75000"/>
                  <a:lumOff val="2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sp>
        <p:nvSpPr>
          <p:cNvPr id="4" name="文本框 3"/>
          <p:cNvSpPr txBox="true"/>
          <p:nvPr/>
        </p:nvSpPr>
        <p:spPr>
          <a:xfrm>
            <a:off x="1249680" y="144145"/>
            <a:ext cx="37172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400" b="1"/>
              <a:t>打通消防通道面临的困难</a:t>
            </a:r>
            <a:endParaRPr sz="2400" b="1"/>
          </a:p>
        </p:txBody>
      </p:sp>
      <p:pic>
        <p:nvPicPr>
          <p:cNvPr id="2" name="图片 1" descr="191422904"/>
          <p:cNvPicPr>
            <a:picLocks noChangeAspect="true"/>
          </p:cNvPicPr>
          <p:nvPr/>
        </p:nvPicPr>
        <p:blipFill>
          <a:blip r:embed="rId1"/>
          <a:stretch>
            <a:fillRect/>
          </a:stretch>
        </p:blipFill>
        <p:spPr>
          <a:xfrm>
            <a:off x="591820" y="2262505"/>
            <a:ext cx="4133215" cy="237553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10A0B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9" name="矩形 28"/>
          <p:cNvSpPr/>
          <p:nvPr/>
        </p:nvSpPr>
        <p:spPr>
          <a:xfrm>
            <a:off x="206375" y="144145"/>
            <a:ext cx="485775" cy="485775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>
                <a:solidFill>
                  <a:schemeClr val="bg1"/>
                </a:solidFill>
                <a:latin typeface="汉仪大黑简" panose="02010600000101010101" charset="-122"/>
                <a:ea typeface="汉仪大黑简" panose="02010600000101010101" charset="-122"/>
              </a:rPr>
              <a:t>1</a:t>
            </a:r>
            <a:endParaRPr lang="en-US" altLang="zh-CN" sz="2400">
              <a:solidFill>
                <a:schemeClr val="bg1"/>
              </a:solidFill>
              <a:latin typeface="汉仪大黑简" panose="02010600000101010101" charset="-122"/>
              <a:ea typeface="汉仪大黑简" panose="02010600000101010101" charset="-122"/>
            </a:endParaRPr>
          </a:p>
        </p:txBody>
      </p:sp>
      <p:sp>
        <p:nvSpPr>
          <p:cNvPr id="3" name="文本框 2"/>
          <p:cNvSpPr txBox="true"/>
          <p:nvPr/>
        </p:nvSpPr>
        <p:spPr>
          <a:xfrm>
            <a:off x="5260340" y="1016635"/>
            <a:ext cx="553847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endParaRPr lang="en-US" altLang="zh-CN" sz="1400" b="1">
              <a:solidFill>
                <a:schemeClr val="tx1">
                  <a:lumMod val="75000"/>
                  <a:lumOff val="2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b="1">
                <a:solidFill>
                  <a:schemeClr val="tx1">
                    <a:lumMod val="75000"/>
                    <a:lumOff val="2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6</a:t>
            </a: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、</a:t>
            </a:r>
            <a:r>
              <a:rPr lang="en-US" altLang="zh-CN" sz="1400" b="1">
                <a:solidFill>
                  <a:schemeClr val="tx1">
                    <a:lumMod val="75000"/>
                    <a:lumOff val="2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社会公众意识不足：社会公众对于消防通道的重要性认识不足，缺乏足够的法律和消防安全意识，导致占用消防通道的行为时有发生。</a:t>
            </a:r>
            <a:endParaRPr lang="en-US" altLang="zh-CN" sz="1400" b="1">
              <a:solidFill>
                <a:schemeClr val="tx1">
                  <a:lumMod val="75000"/>
                  <a:lumOff val="2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1400" b="1">
              <a:solidFill>
                <a:schemeClr val="tx1">
                  <a:lumMod val="75000"/>
                  <a:lumOff val="2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b="1">
                <a:solidFill>
                  <a:schemeClr val="tx1">
                    <a:lumMod val="75000"/>
                    <a:lumOff val="2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7</a:t>
            </a: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、</a:t>
            </a:r>
            <a:r>
              <a:rPr lang="en-US" altLang="zh-CN" sz="1400" b="1">
                <a:solidFill>
                  <a:schemeClr val="tx1">
                    <a:lumMod val="75000"/>
                    <a:lumOff val="2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车位紧张：在一些小区，由于车位紧张，业主占用消防通道作为停车位，导致消防通道被堵塞。</a:t>
            </a:r>
            <a:endParaRPr lang="en-US" altLang="zh-CN" sz="1400" b="1">
              <a:solidFill>
                <a:schemeClr val="tx1">
                  <a:lumMod val="75000"/>
                  <a:lumOff val="2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1400" b="1">
              <a:solidFill>
                <a:schemeClr val="tx1">
                  <a:lumMod val="75000"/>
                  <a:lumOff val="2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b="1">
                <a:solidFill>
                  <a:schemeClr val="tx1">
                    <a:lumMod val="75000"/>
                    <a:lumOff val="2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8</a:t>
            </a: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、</a:t>
            </a:r>
            <a:r>
              <a:rPr lang="en-US" altLang="zh-CN" sz="1400" b="1">
                <a:solidFill>
                  <a:schemeClr val="tx1">
                    <a:lumMod val="75000"/>
                    <a:lumOff val="2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法律规范不明确：缺乏明确的法律规范，相关部门在疏散通道管理过程中缺乏充分、明确的法律依据，导致管理难度增加。</a:t>
            </a:r>
            <a:endParaRPr lang="en-US" altLang="zh-CN" sz="1400" b="1">
              <a:solidFill>
                <a:schemeClr val="tx1">
                  <a:lumMod val="75000"/>
                  <a:lumOff val="2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1400" b="1">
              <a:solidFill>
                <a:schemeClr val="tx1">
                  <a:lumMod val="75000"/>
                  <a:lumOff val="2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b="1">
                <a:solidFill>
                  <a:schemeClr val="tx1">
                    <a:lumMod val="75000"/>
                    <a:lumOff val="2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9</a:t>
            </a: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、</a:t>
            </a:r>
            <a:r>
              <a:rPr lang="en-US" altLang="zh-CN" sz="1400" b="1">
                <a:solidFill>
                  <a:schemeClr val="tx1">
                    <a:lumMod val="75000"/>
                    <a:lumOff val="2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涉消防疏散通道矛盾化解难：涉消防疏散通道案件双方争议较大，矛盾化解难，调解率较低，且一审上诉比率高。</a:t>
            </a:r>
            <a:endParaRPr lang="en-US" altLang="zh-CN" sz="1400" b="1">
              <a:solidFill>
                <a:schemeClr val="tx1">
                  <a:lumMod val="75000"/>
                  <a:lumOff val="2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1400" b="1">
              <a:solidFill>
                <a:schemeClr val="tx1">
                  <a:lumMod val="75000"/>
                  <a:lumOff val="2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b="1">
                <a:solidFill>
                  <a:schemeClr val="tx1">
                    <a:lumMod val="75000"/>
                    <a:lumOff val="2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10</a:t>
            </a: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、</a:t>
            </a:r>
            <a:r>
              <a:rPr lang="en-US" altLang="zh-CN" sz="1400" b="1">
                <a:solidFill>
                  <a:schemeClr val="tx1">
                    <a:lumMod val="75000"/>
                    <a:lumOff val="2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管理失位：物业管理评价体系不完善，不能及时发现、解决消防疏散通道存在的隐患。</a:t>
            </a:r>
            <a:endParaRPr lang="en-US" altLang="zh-CN" sz="1400" b="1">
              <a:solidFill>
                <a:schemeClr val="tx1">
                  <a:lumMod val="75000"/>
                  <a:lumOff val="2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sp>
        <p:nvSpPr>
          <p:cNvPr id="4" name="文本框 3"/>
          <p:cNvSpPr txBox="true"/>
          <p:nvPr/>
        </p:nvSpPr>
        <p:spPr>
          <a:xfrm>
            <a:off x="1249680" y="144145"/>
            <a:ext cx="37477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400" b="1">
                <a:sym typeface="+mn-ea"/>
              </a:rPr>
              <a:t>打通消防通道面临的困难</a:t>
            </a:r>
            <a:endParaRPr lang="zh-CN" altLang="en-US" sz="2400"/>
          </a:p>
        </p:txBody>
      </p:sp>
      <p:pic>
        <p:nvPicPr>
          <p:cNvPr id="2" name="图片 1" descr="38041466"/>
          <p:cNvPicPr>
            <a:picLocks noChangeAspect="true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25" y="1889125"/>
            <a:ext cx="3763010" cy="30797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true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false"/>
        </a:gradFill>
        <a:gradFill rotWithShape="true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false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true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false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true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false"/>
        </a:gradFill>
        <a:gradFill rotWithShape="true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false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true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false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2114</Words>
  <Application>WPS 演示</Application>
  <PresentationFormat>宽屏</PresentationFormat>
  <Paragraphs>151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1" baseType="lpstr">
      <vt:lpstr>Arial</vt:lpstr>
      <vt:lpstr>宋体</vt:lpstr>
      <vt:lpstr>Wingdings</vt:lpstr>
      <vt:lpstr>Nimbus Roman No9 L</vt:lpstr>
      <vt:lpstr>汉仪大黑简</vt:lpstr>
      <vt:lpstr>汉仪大黑</vt:lpstr>
      <vt:lpstr>方正黑体_GBK</vt:lpstr>
      <vt:lpstr>仿宋_GB2312</vt:lpstr>
      <vt:lpstr>汉仪中简黑简</vt:lpstr>
      <vt:lpstr>Wingdings</vt:lpstr>
      <vt:lpstr>Calibri</vt:lpstr>
      <vt:lpstr>DejaVu Sans</vt:lpstr>
      <vt:lpstr>微软雅黑</vt:lpstr>
      <vt:lpstr>黑体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DELL</dc:creator>
  <cp:lastModifiedBy>nyadmin</cp:lastModifiedBy>
  <cp:revision>40</cp:revision>
  <dcterms:created xsi:type="dcterms:W3CDTF">2024-12-24T00:58:05Z</dcterms:created>
  <dcterms:modified xsi:type="dcterms:W3CDTF">2024-12-24T00:58:05Z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4B355EC47B014751B716126316679D5A_11</vt:lpwstr>
  </property>
  <property fmtid="{D5CDD505-2E9C-101B-9397-08002B2CF9AE}" pid="3" name="KSOProductBuildVer">
    <vt:lpwstr>2052-11.8.2.9831</vt:lpwstr>
  </property>
  <property fmtid="{D5CDD505-2E9C-101B-9397-08002B2CF9AE}" pid="4" name="KSOTemplateUUID">
    <vt:lpwstr>v1.0_mb_cydtjfmHoOT0ACaAKy/n8g==</vt:lpwstr>
  </property>
</Properties>
</file>